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5"/>
  </p:sldMasterIdLst>
  <p:notesMasterIdLst>
    <p:notesMasterId r:id="rId67"/>
  </p:notesMasterIdLst>
  <p:sldIdLst>
    <p:sldId id="967" r:id="rId6"/>
    <p:sldId id="973" r:id="rId7"/>
    <p:sldId id="1013" r:id="rId8"/>
    <p:sldId id="969" r:id="rId9"/>
    <p:sldId id="970" r:id="rId10"/>
    <p:sldId id="971" r:id="rId11"/>
    <p:sldId id="972" r:id="rId12"/>
    <p:sldId id="1022" r:id="rId13"/>
    <p:sldId id="983" r:id="rId14"/>
    <p:sldId id="984" r:id="rId15"/>
    <p:sldId id="1009" r:id="rId16"/>
    <p:sldId id="974" r:id="rId17"/>
    <p:sldId id="1011" r:id="rId18"/>
    <p:sldId id="975" r:id="rId19"/>
    <p:sldId id="976" r:id="rId20"/>
    <p:sldId id="993" r:id="rId21"/>
    <p:sldId id="994" r:id="rId22"/>
    <p:sldId id="977" r:id="rId23"/>
    <p:sldId id="978" r:id="rId24"/>
    <p:sldId id="980" r:id="rId25"/>
    <p:sldId id="1001" r:id="rId26"/>
    <p:sldId id="1007" r:id="rId27"/>
    <p:sldId id="1008" r:id="rId28"/>
    <p:sldId id="979" r:id="rId29"/>
    <p:sldId id="1016" r:id="rId30"/>
    <p:sldId id="985" r:id="rId31"/>
    <p:sldId id="1000" r:id="rId32"/>
    <p:sldId id="1018" r:id="rId33"/>
    <p:sldId id="1019" r:id="rId34"/>
    <p:sldId id="986" r:id="rId35"/>
    <p:sldId id="987" r:id="rId36"/>
    <p:sldId id="1031" r:id="rId37"/>
    <p:sldId id="995" r:id="rId38"/>
    <p:sldId id="1003" r:id="rId39"/>
    <p:sldId id="1004" r:id="rId40"/>
    <p:sldId id="1005" r:id="rId41"/>
    <p:sldId id="1020" r:id="rId42"/>
    <p:sldId id="1012" r:id="rId43"/>
    <p:sldId id="1023" r:id="rId44"/>
    <p:sldId id="981" r:id="rId45"/>
    <p:sldId id="1017" r:id="rId46"/>
    <p:sldId id="997" r:id="rId47"/>
    <p:sldId id="1006" r:id="rId48"/>
    <p:sldId id="1025" r:id="rId49"/>
    <p:sldId id="1030" r:id="rId50"/>
    <p:sldId id="1026" r:id="rId51"/>
    <p:sldId id="1021" r:id="rId52"/>
    <p:sldId id="1024" r:id="rId53"/>
    <p:sldId id="1028" r:id="rId54"/>
    <p:sldId id="1033" r:id="rId55"/>
    <p:sldId id="1029" r:id="rId56"/>
    <p:sldId id="999" r:id="rId57"/>
    <p:sldId id="1027" r:id="rId58"/>
    <p:sldId id="1015" r:id="rId59"/>
    <p:sldId id="1014" r:id="rId60"/>
    <p:sldId id="1032" r:id="rId61"/>
    <p:sldId id="1034" r:id="rId62"/>
    <p:sldId id="989" r:id="rId63"/>
    <p:sldId id="991" r:id="rId64"/>
    <p:sldId id="992" r:id="rId65"/>
    <p:sldId id="990" r:id="rId66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6">
          <p15:clr>
            <a:srgbClr val="A4A3A4"/>
          </p15:clr>
        </p15:guide>
        <p15:guide id="2" orient="horz" pos="1044" userDrawn="1">
          <p15:clr>
            <a:srgbClr val="A4A3A4"/>
          </p15:clr>
        </p15:guide>
        <p15:guide id="3" orient="horz" pos="2196" userDrawn="1">
          <p15:clr>
            <a:srgbClr val="A4A3A4"/>
          </p15:clr>
        </p15:guide>
        <p15:guide id="4" pos="1152" userDrawn="1">
          <p15:clr>
            <a:srgbClr val="A4A3A4"/>
          </p15:clr>
        </p15:guide>
        <p15:guide id="5" pos="4608" userDrawn="1">
          <p15:clr>
            <a:srgbClr val="A4A3A4"/>
          </p15:clr>
        </p15:guide>
        <p15:guide id="6" pos="2304" userDrawn="1">
          <p15:clr>
            <a:srgbClr val="A4A3A4"/>
          </p15:clr>
        </p15:guide>
        <p15:guide id="7" pos="3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6294"/>
    <a:srgbClr val="CF0A2C"/>
    <a:srgbClr val="F89282"/>
    <a:srgbClr val="1E3E5B"/>
    <a:srgbClr val="788BB1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8" autoAdjust="0"/>
    <p:restoredTop sz="96338" autoAdjust="0"/>
  </p:normalViewPr>
  <p:slideViewPr>
    <p:cSldViewPr snapToGrid="0">
      <p:cViewPr varScale="1">
        <p:scale>
          <a:sx n="139" d="100"/>
          <a:sy n="139" d="100"/>
        </p:scale>
        <p:origin x="516" y="126"/>
      </p:cViewPr>
      <p:guideLst>
        <p:guide orient="horz" pos="3156"/>
        <p:guide orient="horz" pos="1044"/>
        <p:guide orient="horz" pos="2196"/>
        <p:guide pos="1152"/>
        <p:guide pos="4608"/>
        <p:guide pos="2304"/>
        <p:guide pos="34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105E996-0F3F-4670-BAE8-6E47726D6FBE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CE915B7-B62E-4295-9327-ED35E9B5A8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27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A4CE2-5662-4457-BAB7-83DA455FB37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71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D2002C99-DB29-582D-3AD8-11F630C053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"/>
          <a:stretch/>
        </p:blipFill>
        <p:spPr>
          <a:xfrm>
            <a:off x="4217580" y="21264"/>
            <a:ext cx="4882103" cy="3860538"/>
          </a:xfrm>
          <a:prstGeom prst="rect">
            <a:avLst/>
          </a:prstGeom>
        </p:spPr>
      </p:pic>
      <p:sp>
        <p:nvSpPr>
          <p:cNvPr id="4" name="Right Triangle 8">
            <a:extLst>
              <a:ext uri="{FF2B5EF4-FFF2-40B4-BE49-F238E27FC236}">
                <a16:creationId xmlns:a16="http://schemas.microsoft.com/office/drawing/2014/main" id="{27849696-E7FF-A392-AD10-9B8C3AA43100}"/>
              </a:ext>
            </a:extLst>
          </p:cNvPr>
          <p:cNvSpPr/>
          <p:nvPr userDrawn="1"/>
        </p:nvSpPr>
        <p:spPr>
          <a:xfrm>
            <a:off x="243444" y="3948223"/>
            <a:ext cx="1213223" cy="997850"/>
          </a:xfrm>
          <a:custGeom>
            <a:avLst/>
            <a:gdLst>
              <a:gd name="connsiteX0" fmla="*/ 0 w 1330037"/>
              <a:gd name="connsiteY0" fmla="*/ 1140031 h 1140031"/>
              <a:gd name="connsiteX1" fmla="*/ 0 w 1330037"/>
              <a:gd name="connsiteY1" fmla="*/ 0 h 1140031"/>
              <a:gd name="connsiteX2" fmla="*/ 1330037 w 1330037"/>
              <a:gd name="connsiteY2" fmla="*/ 1140031 h 1140031"/>
              <a:gd name="connsiteX3" fmla="*/ 0 w 1330037"/>
              <a:gd name="connsiteY3" fmla="*/ 1140031 h 1140031"/>
              <a:gd name="connsiteX0" fmla="*/ 0 w 1330037"/>
              <a:gd name="connsiteY0" fmla="*/ 1093927 h 1093927"/>
              <a:gd name="connsiteX1" fmla="*/ 0 w 1330037"/>
              <a:gd name="connsiteY1" fmla="*/ 0 h 1093927"/>
              <a:gd name="connsiteX2" fmla="*/ 1330037 w 1330037"/>
              <a:gd name="connsiteY2" fmla="*/ 1093927 h 1093927"/>
              <a:gd name="connsiteX3" fmla="*/ 0 w 1330037"/>
              <a:gd name="connsiteY3" fmla="*/ 1093927 h 109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0037" h="1093927">
                <a:moveTo>
                  <a:pt x="0" y="1093927"/>
                </a:moveTo>
                <a:lnTo>
                  <a:pt x="0" y="0"/>
                </a:lnTo>
                <a:lnTo>
                  <a:pt x="1330037" y="1093927"/>
                </a:lnTo>
                <a:lnTo>
                  <a:pt x="0" y="1093927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D525D-C92F-0748-9D35-C8BBA53F01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955" y="4541080"/>
            <a:ext cx="1694330" cy="3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200" y="1645920"/>
            <a:ext cx="6415790" cy="18018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0"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042982" y="3564447"/>
            <a:ext cx="5835338" cy="10605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79237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orient="horz" pos="2172" userDrawn="1">
          <p15:clr>
            <a:srgbClr val="FBAE40"/>
          </p15:clr>
        </p15:guide>
        <p15:guide id="3" pos="696" userDrawn="1">
          <p15:clr>
            <a:srgbClr val="FBAE40"/>
          </p15:clr>
        </p15:guide>
        <p15:guide id="4" orient="horz" pos="2220" userDrawn="1">
          <p15:clr>
            <a:srgbClr val="FBAE40"/>
          </p15:clr>
        </p15:guide>
        <p15:guide id="5" orient="horz" pos="780" userDrawn="1">
          <p15:clr>
            <a:srgbClr val="FBAE40"/>
          </p15:clr>
        </p15:guide>
        <p15:guide id="6" pos="4344" userDrawn="1">
          <p15:clr>
            <a:srgbClr val="FBAE40"/>
          </p15:clr>
        </p15:guide>
        <p15:guide id="7" orient="horz" pos="291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ment Titl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14EFABB-8366-5582-CCD0-D26252DD6C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283" y="-5920"/>
            <a:ext cx="4381541" cy="3486151"/>
          </a:xfrm>
          <a:prstGeom prst="rect">
            <a:avLst/>
          </a:prstGeom>
        </p:spPr>
      </p:pic>
      <p:sp>
        <p:nvSpPr>
          <p:cNvPr id="2" name="Right Triangle 8">
            <a:extLst>
              <a:ext uri="{FF2B5EF4-FFF2-40B4-BE49-F238E27FC236}">
                <a16:creationId xmlns:a16="http://schemas.microsoft.com/office/drawing/2014/main" id="{833E0533-8395-9824-7D8A-814A8E31B024}"/>
              </a:ext>
            </a:extLst>
          </p:cNvPr>
          <p:cNvSpPr/>
          <p:nvPr userDrawn="1"/>
        </p:nvSpPr>
        <p:spPr>
          <a:xfrm>
            <a:off x="243444" y="3852146"/>
            <a:ext cx="1330037" cy="1093927"/>
          </a:xfrm>
          <a:custGeom>
            <a:avLst/>
            <a:gdLst>
              <a:gd name="connsiteX0" fmla="*/ 0 w 1330037"/>
              <a:gd name="connsiteY0" fmla="*/ 1140031 h 1140031"/>
              <a:gd name="connsiteX1" fmla="*/ 0 w 1330037"/>
              <a:gd name="connsiteY1" fmla="*/ 0 h 1140031"/>
              <a:gd name="connsiteX2" fmla="*/ 1330037 w 1330037"/>
              <a:gd name="connsiteY2" fmla="*/ 1140031 h 1140031"/>
              <a:gd name="connsiteX3" fmla="*/ 0 w 1330037"/>
              <a:gd name="connsiteY3" fmla="*/ 1140031 h 1140031"/>
              <a:gd name="connsiteX0" fmla="*/ 0 w 1330037"/>
              <a:gd name="connsiteY0" fmla="*/ 1093927 h 1093927"/>
              <a:gd name="connsiteX1" fmla="*/ 0 w 1330037"/>
              <a:gd name="connsiteY1" fmla="*/ 0 h 1093927"/>
              <a:gd name="connsiteX2" fmla="*/ 1330037 w 1330037"/>
              <a:gd name="connsiteY2" fmla="*/ 1093927 h 1093927"/>
              <a:gd name="connsiteX3" fmla="*/ 0 w 1330037"/>
              <a:gd name="connsiteY3" fmla="*/ 1093927 h 109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0037" h="1093927">
                <a:moveTo>
                  <a:pt x="0" y="1093927"/>
                </a:moveTo>
                <a:lnTo>
                  <a:pt x="0" y="0"/>
                </a:lnTo>
                <a:lnTo>
                  <a:pt x="1330037" y="1093927"/>
                </a:lnTo>
                <a:lnTo>
                  <a:pt x="0" y="1093927"/>
                </a:ln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9E10B-761F-ED3C-452F-ED479B46AE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067" y="4533977"/>
            <a:ext cx="1608217" cy="3459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D2684BA-7E8C-FC42-BB99-19637C38ED51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57200" y="2030632"/>
            <a:ext cx="6705600" cy="145551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3800"/>
              </a:lnSpc>
              <a:defRPr sz="3200" b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58A2900-450D-134A-B375-585FC9C376C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209040" y="3637049"/>
            <a:ext cx="5953760" cy="10683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3559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7D143B-F1E3-9948-AFDC-B5EB8659209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1147763"/>
            <a:ext cx="8134350" cy="3495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8A981FC-7423-854A-B721-22AD7170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0" y="286375"/>
            <a:ext cx="7933435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07C562-786E-57D5-200C-A296F64E4E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2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95198" y="1204788"/>
            <a:ext cx="3931920" cy="33518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794504" y="1204788"/>
            <a:ext cx="3931920" cy="33518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C6C1E2-5F80-BD49-BDE3-813F479C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0" y="286375"/>
            <a:ext cx="7933435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91B8C-A00C-4BA6-0329-B77977E874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58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49300" y="457200"/>
            <a:ext cx="6400800" cy="35661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49300" y="4095750"/>
            <a:ext cx="6400800" cy="6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54434F-6634-BB19-9105-9031C35371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584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C3B809-2B3F-DB40-BE37-C8CDFF05D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0" y="286375"/>
            <a:ext cx="7933435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FD5C1-5BE8-DBA9-D9E4-0688761EEB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134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745150-3B9C-964B-BC09-39EB2A07A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 contras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216" y="4689517"/>
            <a:ext cx="1218248" cy="304562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3B88F9C-588B-EC40-A44B-26CF61AC62B0}"/>
              </a:ext>
            </a:extLst>
          </p:cNvPr>
          <p:cNvSpPr txBox="1">
            <a:spLocks/>
          </p:cNvSpPr>
          <p:nvPr userDrawn="1"/>
        </p:nvSpPr>
        <p:spPr>
          <a:xfrm>
            <a:off x="7389469" y="4812737"/>
            <a:ext cx="304800" cy="197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03D8A5F-5984-154A-8A0C-5C12936F4A2C}" type="slidenum">
              <a:rPr lang="en-US" smtClean="0">
                <a:latin typeface="Helvetica"/>
              </a:rPr>
              <a:t>‹#›</a:t>
            </a:fld>
            <a:endParaRPr lang="en-US" dirty="0"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9818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microsoft.com/office/2007/relationships/hdphoto" Target="../media/hdphoto2.wdp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9C2F98BC-A187-7AE0-3A74-E4850A64445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851" y="82103"/>
            <a:ext cx="1218248" cy="95872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2F88140-AF58-204E-1565-23066E095D74}"/>
              </a:ext>
            </a:extLst>
          </p:cNvPr>
          <p:cNvGrpSpPr/>
          <p:nvPr userDrawn="1"/>
        </p:nvGrpSpPr>
        <p:grpSpPr>
          <a:xfrm>
            <a:off x="107189" y="1527348"/>
            <a:ext cx="946954" cy="3537665"/>
            <a:chOff x="107188" y="1015976"/>
            <a:chExt cx="1083837" cy="40490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7D4607-E672-CAC7-10D5-1D625243B6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60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37" y="1015976"/>
              <a:ext cx="352784" cy="3451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52CF8DC-4DAB-2BCC-5909-7E5240F826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7188" y="3964502"/>
              <a:ext cx="1083837" cy="110051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17080A3-890E-9ED1-AD45-CA642875EE3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0000" contras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216" y="4689517"/>
            <a:ext cx="1218248" cy="304562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86C2ACD-9FEC-1E8C-6F35-65EABC6E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0" y="286375"/>
            <a:ext cx="7933435" cy="838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DCCDC5E-0B56-0E40-7D7B-EF5BCC981D7F}"/>
              </a:ext>
            </a:extLst>
          </p:cNvPr>
          <p:cNvSpPr txBox="1">
            <a:spLocks/>
          </p:cNvSpPr>
          <p:nvPr userDrawn="1"/>
        </p:nvSpPr>
        <p:spPr>
          <a:xfrm>
            <a:off x="7364819" y="4812737"/>
            <a:ext cx="322362" cy="197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03D8A5F-5984-154A-8A0C-5C12936F4A2C}" type="slidenum">
              <a:rPr lang="en-US" smtClean="0">
                <a:latin typeface="Helvetica"/>
              </a:rPr>
              <a:t>‹#›</a:t>
            </a:fld>
            <a:endParaRPr lang="en-US" dirty="0">
              <a:latin typeface="Helvetica"/>
            </a:endParaRP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1FE6669-BDB4-BB26-3255-212F9DC32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386" y="1160516"/>
            <a:ext cx="8112117" cy="3466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F8BB4A4-5DBF-6DF8-E795-D0BD21752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81484" y="4805880"/>
            <a:ext cx="2025440" cy="197644"/>
          </a:xfrm>
          <a:prstGeom prst="rect">
            <a:avLst/>
          </a:prstGeom>
        </p:spPr>
        <p:txBody>
          <a:bodyPr vert="horz" wrap="none" lIns="0" tIns="45720" rIns="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kern="800" spc="-40" dirty="0"/>
              <a:t>©2023 IOActive, Inc. All rights reserved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281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2" r:id="rId5"/>
    <p:sldLayoutId id="2147483680" r:id="rId6"/>
    <p:sldLayoutId id="2147483683" r:id="rId7"/>
  </p:sldLayoutIdLst>
  <p:hf sldNum="0" hdr="0" dt="0"/>
  <p:txStyles>
    <p:titleStyle>
      <a:lvl1pPr algn="l" defTabSz="914400" rtl="0" eaLnBrk="1" latinLnBrk="0" hangingPunct="1">
        <a:lnSpc>
          <a:spcPts val="2900"/>
        </a:lnSpc>
        <a:spcBef>
          <a:spcPct val="0"/>
        </a:spcBef>
        <a:buNone/>
        <a:defRPr sz="2800" b="0" kern="1200">
          <a:solidFill>
            <a:schemeClr val="tx1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Clr>
          <a:schemeClr val="accent2"/>
        </a:buClr>
        <a:buSzPct val="110000"/>
        <a:buFont typeface="System Font Regular"/>
        <a:buChar char="▸"/>
        <a:tabLst/>
        <a:defRPr sz="2400" kern="1200">
          <a:solidFill>
            <a:schemeClr val="tx1"/>
          </a:solidFill>
          <a:latin typeface="Helvetica"/>
          <a:ea typeface="+mn-ea"/>
          <a:cs typeface="+mn-cs"/>
        </a:defRPr>
      </a:lvl1pPr>
      <a:lvl2pPr marL="749300" indent="-292100" algn="l" defTabSz="914400" rtl="0" eaLnBrk="1" latinLnBrk="0" hangingPunct="1">
        <a:spcBef>
          <a:spcPts val="600"/>
        </a:spcBef>
        <a:buClr>
          <a:schemeClr val="tx1"/>
        </a:buClr>
        <a:buSzPct val="100000"/>
        <a:buFont typeface="System Font Regular"/>
        <a:buChar char="▸"/>
        <a:tabLst/>
        <a:defRPr sz="2000" kern="1200">
          <a:solidFill>
            <a:schemeClr val="tx1"/>
          </a:solidFill>
          <a:latin typeface="Helvetica"/>
          <a:ea typeface="+mn-ea"/>
          <a:cs typeface="+mn-cs"/>
        </a:defRPr>
      </a:lvl2pPr>
      <a:lvl3pPr marL="1149350" indent="-238125" algn="l" defTabSz="914400" rtl="0" eaLnBrk="1" latinLnBrk="0" hangingPunct="1">
        <a:spcBef>
          <a:spcPts val="600"/>
        </a:spcBef>
        <a:buFont typeface="System Font Regular"/>
        <a:buChar char="▸"/>
        <a:tabLst/>
        <a:defRPr sz="1800" kern="1200">
          <a:solidFill>
            <a:schemeClr val="tx1">
              <a:lumMod val="95000"/>
              <a:lumOff val="5000"/>
            </a:schemeClr>
          </a:solidFill>
          <a:latin typeface="Helvetica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Clr>
          <a:schemeClr val="tx1">
            <a:lumMod val="95000"/>
            <a:lumOff val="5000"/>
          </a:schemeClr>
        </a:buClr>
        <a:buFont typeface="System Font Regular"/>
        <a:buChar char="▸"/>
        <a:defRPr sz="1600" kern="1200">
          <a:solidFill>
            <a:schemeClr val="tx1">
              <a:lumMod val="85000"/>
              <a:lumOff val="15000"/>
            </a:schemeClr>
          </a:solidFill>
          <a:latin typeface="Helvetica"/>
          <a:ea typeface="+mn-ea"/>
          <a:cs typeface="+mn-cs"/>
        </a:defRPr>
      </a:lvl4pPr>
      <a:lvl5pPr marL="2001838" indent="-173038" algn="l" defTabSz="914400" rtl="0" eaLnBrk="1" latinLnBrk="0" hangingPunct="1">
        <a:spcBef>
          <a:spcPts val="600"/>
        </a:spcBef>
        <a:buSzPct val="90000"/>
        <a:buFont typeface="System Font Regular"/>
        <a:buChar char="-"/>
        <a:tabLst/>
        <a:defRPr sz="1600" kern="12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08" userDrawn="1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E7BF384-0F24-ED48-B74B-433E25C45F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Slightly </a:t>
            </a:r>
            <a:r>
              <a:rPr lang="en-US" dirty="0" err="1"/>
              <a:t>SOSL’ed</a:t>
            </a:r>
            <a:br>
              <a:rPr lang="en-US" dirty="0"/>
            </a:br>
            <a:r>
              <a:rPr lang="en-US" sz="2800" dirty="0"/>
              <a:t>Locating and Testing SOSL Injection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4F8A1A19-8D38-5C4B-BD63-F090076250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Dunn</a:t>
            </a:r>
          </a:p>
        </p:txBody>
      </p:sp>
    </p:spTree>
    <p:extLst>
      <p:ext uri="{BB962C8B-B14F-4D97-AF65-F5344CB8AC3E}">
        <p14:creationId xmlns:p14="http://schemas.microsoft.com/office/powerpoint/2010/main" val="177881078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1045029"/>
            <a:ext cx="8134350" cy="3598409"/>
          </a:xfrm>
        </p:spPr>
        <p:txBody>
          <a:bodyPr>
            <a:normAutofit/>
          </a:bodyPr>
          <a:lstStyle/>
          <a:p>
            <a:r>
              <a:rPr lang="en-US" dirty="0"/>
              <a:t>Salesforce Objects</a:t>
            </a:r>
          </a:p>
          <a:p>
            <a:pPr lvl="1"/>
            <a:r>
              <a:rPr lang="en-US" dirty="0"/>
              <a:t>A table holding data, conceptually similar to a spreadsheet.</a:t>
            </a:r>
          </a:p>
          <a:p>
            <a:pPr lvl="1"/>
            <a:r>
              <a:rPr lang="en-US" dirty="0"/>
              <a:t>'Objects' represent Salesforce database tables, and within these, 'Fields’ refers to columns, and 'Records' represents the rows.</a:t>
            </a:r>
          </a:p>
          <a:p>
            <a:pPr lvl="1"/>
            <a:r>
              <a:rPr lang="en-US" dirty="0"/>
              <a:t>In the context of CRUD, individual users may have read, write, or other permissions applied to Objects, Fields, or Records.</a:t>
            </a:r>
          </a:p>
          <a:p>
            <a:pPr lvl="1"/>
            <a:r>
              <a:rPr lang="en-US" dirty="0"/>
              <a:t>For example, a user may have read permission only for certain Fields of a particular Object.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Salesforce Data Handling</a:t>
            </a:r>
          </a:p>
        </p:txBody>
      </p:sp>
    </p:spTree>
    <p:extLst>
      <p:ext uri="{BB962C8B-B14F-4D97-AF65-F5344CB8AC3E}">
        <p14:creationId xmlns:p14="http://schemas.microsoft.com/office/powerpoint/2010/main" val="466038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1045029"/>
            <a:ext cx="8134350" cy="359840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Apex</a:t>
            </a:r>
          </a:p>
          <a:p>
            <a:pPr lvl="1"/>
            <a:r>
              <a:rPr lang="en-US" dirty="0"/>
              <a:t>Apex enables developers to access the Salesforce platform back-end data storage and client-server interfaces to create additional functionality and to write custom APIs.</a:t>
            </a:r>
          </a:p>
          <a:p>
            <a:r>
              <a:rPr lang="en-US" dirty="0"/>
              <a:t>SOQL</a:t>
            </a:r>
          </a:p>
          <a:p>
            <a:pPr lvl="1"/>
            <a:r>
              <a:rPr lang="en-US" dirty="0"/>
              <a:t>A query language for Salesforce data, similar syntax to SQL.</a:t>
            </a:r>
          </a:p>
          <a:p>
            <a:r>
              <a:rPr lang="en-US" dirty="0"/>
              <a:t>DML</a:t>
            </a:r>
          </a:p>
          <a:p>
            <a:pPr lvl="1"/>
            <a:r>
              <a:rPr lang="en-US" dirty="0"/>
              <a:t>An update language for Salesforce data, similar syntax to SQL</a:t>
            </a:r>
          </a:p>
          <a:p>
            <a:r>
              <a:rPr lang="en-US" dirty="0"/>
              <a:t>SOSL</a:t>
            </a:r>
          </a:p>
          <a:p>
            <a:pPr lvl="1"/>
            <a:r>
              <a:rPr lang="en-US" dirty="0"/>
              <a:t>A query language for Salesforce data, different syntax and </a:t>
            </a:r>
            <a:r>
              <a:rPr lang="en-US" dirty="0" err="1"/>
              <a:t>behaviours</a:t>
            </a:r>
            <a:r>
              <a:rPr lang="en-US" dirty="0"/>
              <a:t> to SQL.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Salesforce Data Handling</a:t>
            </a:r>
          </a:p>
        </p:txBody>
      </p:sp>
    </p:spTree>
    <p:extLst>
      <p:ext uri="{BB962C8B-B14F-4D97-AF65-F5344CB8AC3E}">
        <p14:creationId xmlns:p14="http://schemas.microsoft.com/office/powerpoint/2010/main" val="1946714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SOSL stands for Salesforce Object Search Language.</a:t>
            </a:r>
          </a:p>
          <a:p>
            <a:r>
              <a:rPr lang="en-US" dirty="0"/>
              <a:t>It can be used within Salesforce to search all Objects.</a:t>
            </a:r>
          </a:p>
          <a:p>
            <a:r>
              <a:rPr lang="en-US" dirty="0"/>
              <a:t>It is limited to queries – unlike SQL it cannot modify data.</a:t>
            </a:r>
          </a:p>
          <a:p>
            <a:r>
              <a:rPr lang="en-US" dirty="0"/>
              <a:t>Salesforce gives a number of reasons or situations to help determine whether to use SOQL or SOSL.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SOSL?</a:t>
            </a:r>
          </a:p>
        </p:txBody>
      </p:sp>
    </p:spTree>
    <p:extLst>
      <p:ext uri="{BB962C8B-B14F-4D97-AF65-F5344CB8AC3E}">
        <p14:creationId xmlns:p14="http://schemas.microsoft.com/office/powerpoint/2010/main" val="3117237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8634CAF-D423-B505-A51F-AEDEE51E821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351517082"/>
              </p:ext>
            </p:extLst>
          </p:nvPr>
        </p:nvGraphicFramePr>
        <p:xfrm>
          <a:off x="460639" y="1147763"/>
          <a:ext cx="8305226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5997">
                  <a:extLst>
                    <a:ext uri="{9D8B030D-6E8A-4147-A177-3AD203B41FA5}">
                      <a16:colId xmlns:a16="http://schemas.microsoft.com/office/drawing/2014/main" val="3298354061"/>
                    </a:ext>
                  </a:extLst>
                </a:gridCol>
                <a:gridCol w="4159229">
                  <a:extLst>
                    <a:ext uri="{9D8B030D-6E8A-4147-A177-3AD203B41FA5}">
                      <a16:colId xmlns:a16="http://schemas.microsoft.com/office/drawing/2014/main" val="1731817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SOQL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317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 know in which object holds the data.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are not sure which object holds the data.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43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data is to be retrieved from a single object or related objects.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want to retrieve multiple objects and/or fields, that may not be related.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02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 be used in Classes and Triggers.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Statements supported in Apex code.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488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 pass query result into DML operations.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Cannot directly perform DML operations without additional coding.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92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Returns records.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fields.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10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 count retrieved records.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Cannot count retrieved records.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563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SOQL vs SOSL</a:t>
            </a:r>
          </a:p>
        </p:txBody>
      </p:sp>
    </p:spTree>
    <p:extLst>
      <p:ext uri="{BB962C8B-B14F-4D97-AF65-F5344CB8AC3E}">
        <p14:creationId xmlns:p14="http://schemas.microsoft.com/office/powerpoint/2010/main" val="1381428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 bit like a C++ programmer seeing Java or C# for the first time, SOSL has enough grammatical similarities to SQL to look comfortingly familiar, with enough </a:t>
            </a:r>
            <a:r>
              <a:rPr lang="en-US" dirty="0" err="1"/>
              <a:t>behavioural</a:t>
            </a:r>
            <a:r>
              <a:rPr lang="en-US" dirty="0"/>
              <a:t> differences to cause you some confusion.</a:t>
            </a:r>
          </a:p>
          <a:p>
            <a:endParaRPr lang="en-US" dirty="0"/>
          </a:p>
          <a:p>
            <a:r>
              <a:rPr lang="en-US" b="1" dirty="0"/>
              <a:t>FIND {Search Text} [IN </a:t>
            </a:r>
            <a:r>
              <a:rPr lang="en-US" b="1" dirty="0" err="1"/>
              <a:t>SearchGroup</a:t>
            </a:r>
            <a:r>
              <a:rPr lang="en-US" b="1" dirty="0"/>
              <a:t>/</a:t>
            </a:r>
            <a:r>
              <a:rPr lang="en-US" b="1" dirty="0" err="1"/>
              <a:t>SearchField</a:t>
            </a:r>
            <a:r>
              <a:rPr lang="en-US" b="1" dirty="0"/>
              <a:t>] [RETURNING </a:t>
            </a:r>
            <a:r>
              <a:rPr lang="en-US" b="1" dirty="0" err="1"/>
              <a:t>sObject</a:t>
            </a:r>
            <a:r>
              <a:rPr lang="en-US" b="1" dirty="0"/>
              <a:t>(Fields to return)];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marL="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FIND {jones} IN ALL FIELDS RETURNING account(username, phone);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FIND {jones};</a:t>
            </a:r>
            <a:endParaRPr lang="en-US" sz="2200" dirty="0"/>
          </a:p>
          <a:p>
            <a:r>
              <a:rPr lang="en-US" dirty="0"/>
              <a:t>This can be used in Apex code, like this:</a:t>
            </a:r>
          </a:p>
          <a:p>
            <a:pPr marL="4064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List&lt;List&lt;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SObject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searchList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[FIND 'jones' IN ALL FIELDS RETURNING account(username, phone)];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SOSL look like?</a:t>
            </a:r>
          </a:p>
        </p:txBody>
      </p:sp>
    </p:spTree>
    <p:extLst>
      <p:ext uri="{BB962C8B-B14F-4D97-AF65-F5344CB8AC3E}">
        <p14:creationId xmlns:p14="http://schemas.microsoft.com/office/powerpoint/2010/main" val="2931424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It is an accepted vulnerability type for unsafely written Apex code.</a:t>
            </a:r>
          </a:p>
          <a:p>
            <a:r>
              <a:rPr lang="en-US" dirty="0"/>
              <a:t>Like SQL injection, it’s the outcome of an attacker injecting script into dynamically built SOSL statements that rely on inadequately validated user input.</a:t>
            </a:r>
          </a:p>
          <a:p>
            <a:r>
              <a:rPr lang="en-US" dirty="0"/>
              <a:t>It can be found in Salesforce, primarily in Apex code written by developers customizing Salesforce.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SOSL Injection?</a:t>
            </a:r>
          </a:p>
        </p:txBody>
      </p:sp>
    </p:spTree>
    <p:extLst>
      <p:ext uri="{BB962C8B-B14F-4D97-AF65-F5344CB8AC3E}">
        <p14:creationId xmlns:p14="http://schemas.microsoft.com/office/powerpoint/2010/main" val="440351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It has information disclosure issues, but no information integrity issues in normal use.</a:t>
            </a:r>
          </a:p>
          <a:p>
            <a:r>
              <a:rPr lang="en-US" dirty="0"/>
              <a:t>In some (less common) circumstances it can theoretically result in data modification if the outcome of an injectable statement is used to pass conditions or data into a DML statement.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SOSL Injection?</a:t>
            </a:r>
          </a:p>
        </p:txBody>
      </p:sp>
    </p:spTree>
    <p:extLst>
      <p:ext uri="{BB962C8B-B14F-4D97-AF65-F5344CB8AC3E}">
        <p14:creationId xmlns:p14="http://schemas.microsoft.com/office/powerpoint/2010/main" val="1824903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Salesforce SOSL page has this information on SOSL injection:</a:t>
            </a:r>
          </a:p>
          <a:p>
            <a:pPr marL="806450" lvl="2" indent="0">
              <a:buNone/>
            </a:pPr>
            <a:r>
              <a:rPr lang="en-US" dirty="0"/>
              <a:t>SOSL injection is a technique by which a user causes your application to execute database methods you did not intend by passing SOSL statements into your code. A SOSL injection can occur in Apex code whenever your application relies on end-user input to construct a dynamic SOSL statement and you do not handle the input properly.</a:t>
            </a:r>
          </a:p>
          <a:p>
            <a:pPr marL="806450" lvl="2" indent="0">
              <a:buNone/>
            </a:pPr>
            <a:r>
              <a:rPr lang="en-US" dirty="0"/>
              <a:t>To prevent SOSL injection, use the </a:t>
            </a:r>
            <a:r>
              <a:rPr lang="en-US" dirty="0" err="1"/>
              <a:t>escapeSingleQuotes</a:t>
            </a:r>
            <a:r>
              <a:rPr lang="en-US" dirty="0"/>
              <a:t> method. This method adds the escape character (\) to all single quotation marks in a string that is passed in from a user. The method ensures that all single quotation marks are treated as enclosing strings, instead of database commands.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SOSL Injection?</a:t>
            </a:r>
          </a:p>
        </p:txBody>
      </p:sp>
    </p:spTree>
    <p:extLst>
      <p:ext uri="{BB962C8B-B14F-4D97-AF65-F5344CB8AC3E}">
        <p14:creationId xmlns:p14="http://schemas.microsoft.com/office/powerpoint/2010/main" val="429764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4825" y="882292"/>
            <a:ext cx="8134350" cy="3756076"/>
          </a:xfrm>
        </p:spPr>
        <p:txBody>
          <a:bodyPr>
            <a:normAutofit/>
          </a:bodyPr>
          <a:lstStyle/>
          <a:p>
            <a:r>
              <a:rPr lang="en-US" sz="2000" dirty="0"/>
              <a:t>You can’t!</a:t>
            </a:r>
          </a:p>
          <a:p>
            <a:r>
              <a:rPr lang="en-US" sz="2000" dirty="0"/>
              <a:t>My search attempts brought back a couple of results stating that SOSL injection exists but no payloads/examples, or explanations.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Find Out More?</a:t>
            </a:r>
          </a:p>
        </p:txBody>
      </p:sp>
      <p:pic>
        <p:nvPicPr>
          <p:cNvPr id="4" name="Picture 3" descr="OK...WHO WANTS TO BE A FIRE OFFICER?...Bueller....Bueller ...">
            <a:extLst>
              <a:ext uri="{FF2B5EF4-FFF2-40B4-BE49-F238E27FC236}">
                <a16:creationId xmlns:a16="http://schemas.microsoft.com/office/drawing/2014/main" id="{081D2699-9D62-0A67-D309-4A7F9C3DB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67" y="2131738"/>
            <a:ext cx="4857810" cy="2506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194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Three ways to discover instances:</a:t>
            </a:r>
          </a:p>
          <a:p>
            <a:pPr lvl="1"/>
            <a:r>
              <a:rPr lang="en-US" dirty="0"/>
              <a:t>Code review</a:t>
            </a:r>
          </a:p>
          <a:p>
            <a:pPr lvl="1"/>
            <a:r>
              <a:rPr lang="en-US" dirty="0"/>
              <a:t>Web application testing</a:t>
            </a:r>
          </a:p>
          <a:p>
            <a:pPr lvl="1"/>
            <a:r>
              <a:rPr lang="en-US" dirty="0"/>
              <a:t>API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Instances of SOSL Injection</a:t>
            </a:r>
          </a:p>
        </p:txBody>
      </p:sp>
    </p:spTree>
    <p:extLst>
      <p:ext uri="{BB962C8B-B14F-4D97-AF65-F5344CB8AC3E}">
        <p14:creationId xmlns:p14="http://schemas.microsoft.com/office/powerpoint/2010/main" val="3045295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As usual, these techniques can be used for good or evil.</a:t>
            </a:r>
          </a:p>
          <a:p>
            <a:r>
              <a:rPr lang="en-US" sz="2000" dirty="0"/>
              <a:t>The techniques are intended for testing software, not breaking it.</a:t>
            </a:r>
          </a:p>
          <a:p>
            <a:r>
              <a:rPr lang="en-US" sz="2000" dirty="0"/>
              <a:t>If you discover major issues in commercial software or libraries, report them/fix them, play nicely, and don’t go down the path of world domination (or minor theft).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Disclaimer</a:t>
            </a:r>
          </a:p>
        </p:txBody>
      </p:sp>
      <p:pic>
        <p:nvPicPr>
          <p:cNvPr id="4" name="Picture 4" descr="Picture 4">
            <a:extLst>
              <a:ext uri="{FF2B5EF4-FFF2-40B4-BE49-F238E27FC236}">
                <a16:creationId xmlns:a16="http://schemas.microsoft.com/office/drawing/2014/main" id="{01C4FD36-9201-5867-BB6C-553B16B4C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255" y="2908205"/>
            <a:ext cx="2215740" cy="21336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63755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Methodology:</a:t>
            </a:r>
          </a:p>
          <a:p>
            <a:pPr lvl="1"/>
            <a:r>
              <a:rPr lang="en-US" dirty="0"/>
              <a:t>Investigation &amp; discovery</a:t>
            </a:r>
          </a:p>
          <a:p>
            <a:pPr lvl="1"/>
            <a:r>
              <a:rPr lang="en-US" dirty="0"/>
              <a:t>Confirmation</a:t>
            </a:r>
          </a:p>
          <a:p>
            <a:pPr lvl="1"/>
            <a:r>
              <a:rPr lang="en-US" dirty="0"/>
              <a:t>Test for sanitization and injection points</a:t>
            </a:r>
          </a:p>
          <a:p>
            <a:pPr lvl="1"/>
            <a:r>
              <a:rPr lang="en-US" dirty="0"/>
              <a:t>Check for exploitability and information disclosure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Discovery, Confirmation, and Exploitation</a:t>
            </a:r>
          </a:p>
        </p:txBody>
      </p:sp>
    </p:spTree>
    <p:extLst>
      <p:ext uri="{BB962C8B-B14F-4D97-AF65-F5344CB8AC3E}">
        <p14:creationId xmlns:p14="http://schemas.microsoft.com/office/powerpoint/2010/main" val="3302455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When reviewing Apex code, SOSL injection can be found in constructs similar to these: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List&lt;List&lt;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SObject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getAccountsAndContacts_dynamicSOSL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406400" lvl="1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queryString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'FIND \''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'\' IN Name Fields RETURNING Account, Contact';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List&lt;List&lt;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SObject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listToReturn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search.query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queryString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listToReturn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Developers can use grep to check their code for issues (or some commercial tools if they have a </a:t>
            </a:r>
            <a:r>
              <a:rPr lang="en-US" dirty="0" err="1"/>
              <a:t>licence</a:t>
            </a:r>
            <a:r>
              <a:rPr lang="en-US" dirty="0"/>
              <a:t>).</a:t>
            </a:r>
          </a:p>
          <a:p>
            <a:r>
              <a:rPr lang="en-US" dirty="0"/>
              <a:t>The primary (and frequently recommended) </a:t>
            </a:r>
            <a:r>
              <a:rPr lang="en-US" dirty="0" err="1"/>
              <a:t>defence</a:t>
            </a:r>
            <a:r>
              <a:rPr lang="en-US" dirty="0"/>
              <a:t> in Salesforce is the </a:t>
            </a:r>
            <a:r>
              <a:rPr lang="en-US" dirty="0" err="1"/>
              <a:t>escapeSingleQuotes</a:t>
            </a:r>
            <a:r>
              <a:rPr lang="en-US" dirty="0"/>
              <a:t> function.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SOSL Code Review</a:t>
            </a:r>
          </a:p>
        </p:txBody>
      </p:sp>
    </p:spTree>
    <p:extLst>
      <p:ext uri="{BB962C8B-B14F-4D97-AF65-F5344CB8AC3E}">
        <p14:creationId xmlns:p14="http://schemas.microsoft.com/office/powerpoint/2010/main" val="3970821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When reviewing Java (or other) code, SOSL injection can be found in constructs similar to these, which perform a Salesforce API call: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searchSample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try {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// Perform the search using the SOSL query.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SearchResult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connection.search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"FIND {4159017000} IN Phone FIELDS RETURNING "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+ "Contact(Id, Phone, FirstName,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"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+ "Lead(Id, Phone, FirstName,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"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+ "Account(Id, Phone, Name)");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// Get the records from the search results.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records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sr.getSearchRecords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SOSL Code Review</a:t>
            </a:r>
          </a:p>
        </p:txBody>
      </p:sp>
    </p:spTree>
    <p:extLst>
      <p:ext uri="{BB962C8B-B14F-4D97-AF65-F5344CB8AC3E}">
        <p14:creationId xmlns:p14="http://schemas.microsoft.com/office/powerpoint/2010/main" val="3161918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Note that in both of the previous code samples, the FIND keyword was present at the start of the statement.</a:t>
            </a:r>
          </a:p>
          <a:p>
            <a:r>
              <a:rPr lang="en-US" dirty="0"/>
              <a:t>This will be universally present for any SOSL query, which requires: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FIND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search_term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[optional terms]</a:t>
            </a:r>
          </a:p>
          <a:p>
            <a:r>
              <a:rPr lang="en-US" dirty="0"/>
              <a:t>When conducting a code review, regardless of language, SOSL queries can be found by grepping for ‘FIND’. </a:t>
            </a:r>
          </a:p>
          <a:p>
            <a:r>
              <a:rPr lang="en-US" dirty="0"/>
              <a:t>Note that SOSL (like SQL) is not case-sensitive.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SOSL Code Review</a:t>
            </a:r>
          </a:p>
        </p:txBody>
      </p:sp>
    </p:spTree>
    <p:extLst>
      <p:ext uri="{BB962C8B-B14F-4D97-AF65-F5344CB8AC3E}">
        <p14:creationId xmlns:p14="http://schemas.microsoft.com/office/powerpoint/2010/main" val="439972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When reviewing Apex code, SOSL has different formats, depending whether it’s used directly in Apex or in a SOAP or REST API.</a:t>
            </a:r>
          </a:p>
          <a:p>
            <a:r>
              <a:rPr lang="en-US" dirty="0"/>
              <a:t>SOSL call from Apex Code: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qry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'FIND \'map*\' IN ALL FIELDS RETURNING Account (Id, Name), Contact, Lead'</a:t>
            </a:r>
          </a:p>
          <a:p>
            <a:r>
              <a:rPr lang="en-US" dirty="0"/>
              <a:t>SOSL API call from Java Code :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qry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"FIND {map*} IN ALL FIELDS RETURNING Account (Id, Name), Contact, Lead"</a:t>
            </a:r>
          </a:p>
          <a:p>
            <a:r>
              <a:rPr lang="en-US" dirty="0"/>
              <a:t>You can improve the effectiveness of your grep by using this knowledge:</a:t>
            </a:r>
          </a:p>
          <a:p>
            <a:pPr marL="406400" lvl="1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(?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)\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bFIND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\b\s+(\\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|'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|\{)</a:t>
            </a:r>
          </a:p>
          <a:p>
            <a:pPr marL="406400" lvl="1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/\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bFIND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\b</a:t>
            </a:r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\s+(\\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'|'|</a:t>
            </a:r>
            <a:r>
              <a:rPr 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\{)/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and Confirmation (Code Review)</a:t>
            </a:r>
          </a:p>
        </p:txBody>
      </p:sp>
    </p:spTree>
    <p:extLst>
      <p:ext uri="{BB962C8B-B14F-4D97-AF65-F5344CB8AC3E}">
        <p14:creationId xmlns:p14="http://schemas.microsoft.com/office/powerpoint/2010/main" val="2500492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grep/regex will bring back any SOSL instances in the codebase.</a:t>
            </a:r>
          </a:p>
          <a:p>
            <a:r>
              <a:rPr lang="en-US" dirty="0"/>
              <a:t>There are a few key things to look for, to assess viability of SOSL injection:</a:t>
            </a:r>
          </a:p>
          <a:p>
            <a:pPr lvl="1"/>
            <a:r>
              <a:rPr lang="en-US" dirty="0"/>
              <a:t>Injectability – Is any user-supplied data used in dynamic statements</a:t>
            </a:r>
          </a:p>
          <a:p>
            <a:pPr lvl="1"/>
            <a:r>
              <a:rPr lang="en-US" dirty="0"/>
              <a:t>System Mode – What level of privilege does the code have</a:t>
            </a:r>
          </a:p>
          <a:p>
            <a:r>
              <a:rPr lang="en-US" dirty="0"/>
              <a:t>We’ll look at this in more detail when discussing exploitability.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Do With the Results?</a:t>
            </a:r>
          </a:p>
        </p:txBody>
      </p:sp>
    </p:spTree>
    <p:extLst>
      <p:ext uri="{BB962C8B-B14F-4D97-AF65-F5344CB8AC3E}">
        <p14:creationId xmlns:p14="http://schemas.microsoft.com/office/powerpoint/2010/main" val="3845685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Identifying SOSL when testing a web application or API can be done with a few specific values for search input.</a:t>
            </a:r>
          </a:p>
          <a:p>
            <a:r>
              <a:rPr lang="en-US" dirty="0"/>
              <a:t>Initial fuzzing or testing values to confirm that a SOSL search takes place should include: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A*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"A*"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"AA" (or AA)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and Confirmation (App Test)</a:t>
            </a:r>
          </a:p>
        </p:txBody>
      </p:sp>
    </p:spTree>
    <p:extLst>
      <p:ext uri="{BB962C8B-B14F-4D97-AF65-F5344CB8AC3E}">
        <p14:creationId xmlns:p14="http://schemas.microsoft.com/office/powerpoint/2010/main" val="516101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use of SOSL can be confirmed by these responses to A*, “A”, “A*”, and “AA”/AA.</a:t>
            </a:r>
          </a:p>
          <a:p>
            <a:r>
              <a:rPr lang="en-US" dirty="0"/>
              <a:t>For the first three:</a:t>
            </a:r>
          </a:p>
          <a:p>
            <a:pPr lvl="1"/>
            <a:r>
              <a:rPr lang="en-US" dirty="0"/>
              <a:t>“Your search term must have 2 or more characters.”</a:t>
            </a:r>
          </a:p>
          <a:p>
            <a:r>
              <a:rPr lang="en-US" dirty="0"/>
              <a:t>For the fourth:</a:t>
            </a:r>
          </a:p>
          <a:p>
            <a:pPr lvl="1"/>
            <a:r>
              <a:rPr lang="en-US" dirty="0"/>
              <a:t>Indication of a completed search either containing no results or results containing the characters ‘AA’.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and Confirmation (App Test)</a:t>
            </a:r>
          </a:p>
        </p:txBody>
      </p:sp>
    </p:spTree>
    <p:extLst>
      <p:ext uri="{BB962C8B-B14F-4D97-AF65-F5344CB8AC3E}">
        <p14:creationId xmlns:p14="http://schemas.microsoft.com/office/powerpoint/2010/main" val="2465524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969403"/>
            <a:ext cx="8134350" cy="36740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Web Application: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API: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HTTP/1.1 500 Server Error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[{"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errorCode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":"APEX_ERROR","message":"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System.SearchException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: search term must be longer than one character: *\n\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nClass.AccSrch.buildSearchQuery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: line 197, column 1\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nClass.AccSrch.findCustomers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[snip]...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and Confirmation (App Test)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FAF345-9BFD-391B-D790-1F580321A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" t="13366" r="45657" b="60792"/>
          <a:stretch/>
        </p:blipFill>
        <p:spPr bwMode="auto">
          <a:xfrm>
            <a:off x="645908" y="1332390"/>
            <a:ext cx="5654201" cy="152768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8997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Successful search result for values that don’t exist with valid SOSL syntax: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and Confirmation (App Test)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47CD852-E3E7-096C-BDAA-B08EC2152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" t="13664" r="20064" b="14753"/>
          <a:stretch/>
        </p:blipFill>
        <p:spPr bwMode="auto">
          <a:xfrm>
            <a:off x="1992085" y="1974719"/>
            <a:ext cx="5159829" cy="259066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68710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000" dirty="0"/>
              <a:t>Intro &amp; </a:t>
            </a:r>
            <a:r>
              <a:rPr lang="en-US" sz="2000" dirty="0" err="1"/>
              <a:t>whoami</a:t>
            </a:r>
            <a:endParaRPr lang="en-US" sz="2000" dirty="0"/>
          </a:p>
          <a:p>
            <a:r>
              <a:rPr lang="en-US" sz="2000" dirty="0"/>
              <a:t>Salesforce overview</a:t>
            </a:r>
          </a:p>
          <a:p>
            <a:r>
              <a:rPr lang="en-US" sz="2000" dirty="0"/>
              <a:t>SOSL overview</a:t>
            </a:r>
          </a:p>
          <a:p>
            <a:r>
              <a:rPr lang="en-US" sz="2000" dirty="0"/>
              <a:t>SOSL injection intro</a:t>
            </a:r>
          </a:p>
          <a:p>
            <a:r>
              <a:rPr lang="en-US" sz="2000" dirty="0"/>
              <a:t>Finding SOSL injection vulnerabilities</a:t>
            </a:r>
          </a:p>
          <a:p>
            <a:pPr lvl="1"/>
            <a:r>
              <a:rPr lang="en-US" sz="1600" dirty="0"/>
              <a:t>Code review</a:t>
            </a:r>
          </a:p>
          <a:p>
            <a:pPr lvl="1"/>
            <a:r>
              <a:rPr lang="en-US" sz="1600" dirty="0"/>
              <a:t>Application testing</a:t>
            </a:r>
          </a:p>
          <a:p>
            <a:r>
              <a:rPr lang="en-US" sz="2000" dirty="0"/>
              <a:t>Exploiting SOSL injection vulnerabilities</a:t>
            </a:r>
          </a:p>
          <a:p>
            <a:pPr lvl="1"/>
            <a:r>
              <a:rPr lang="en-US" sz="1600" dirty="0"/>
              <a:t>Code review</a:t>
            </a:r>
          </a:p>
          <a:p>
            <a:pPr lvl="1"/>
            <a:r>
              <a:rPr lang="en-US" sz="1600" dirty="0"/>
              <a:t>Application testing</a:t>
            </a:r>
          </a:p>
          <a:p>
            <a:r>
              <a:rPr lang="en-US" sz="2000" dirty="0"/>
              <a:t>Mitigations and </a:t>
            </a:r>
            <a:r>
              <a:rPr lang="en-US" sz="2000" dirty="0" err="1"/>
              <a:t>defences</a:t>
            </a:r>
            <a:endParaRPr lang="en-US" sz="2000" dirty="0"/>
          </a:p>
          <a:p>
            <a:r>
              <a:rPr lang="en-US" sz="2000" dirty="0"/>
              <a:t>Conclusions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56193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Other useful/alternative testing values for further confirmation (and later exploitation) can include: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known_good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OR "a*"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known_good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AND "a*"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known_good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AND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known_bad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dirty="0"/>
              <a:t>The lack of prior knowledge around what values are known good and known bad mean this type of test is manual, rather than part of the fuzzing process.</a:t>
            </a:r>
          </a:p>
          <a:p>
            <a:r>
              <a:rPr lang="en-US" dirty="0"/>
              <a:t>These are likely to have further uses during the confirmation and exploitation phase, and likely to be far more useful when your test includes both web and API.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and Confirmation (App Test)</a:t>
            </a:r>
          </a:p>
        </p:txBody>
      </p:sp>
    </p:spTree>
    <p:extLst>
      <p:ext uri="{BB962C8B-B14F-4D97-AF65-F5344CB8AC3E}">
        <p14:creationId xmlns:p14="http://schemas.microsoft.com/office/powerpoint/2010/main" val="3758277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now have a list of possible injection points. What next?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Confirmation to Exploitation</a:t>
            </a:r>
          </a:p>
        </p:txBody>
      </p:sp>
      <p:pic>
        <p:nvPicPr>
          <p:cNvPr id="5" name="Picture 4" descr="A person in a blue shirt&#10;&#10;Description automatically generated">
            <a:extLst>
              <a:ext uri="{FF2B5EF4-FFF2-40B4-BE49-F238E27FC236}">
                <a16:creationId xmlns:a16="http://schemas.microsoft.com/office/drawing/2014/main" id="{DBBF200C-FF9D-3E9F-9EC6-D46FB0E02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84" y="1960596"/>
            <a:ext cx="5006281" cy="28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87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7936D-AF0B-E5F3-6BC1-D2F7DB11F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CB61D2-DEA8-A693-976B-71962146472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If all user roles should be able to see all data, then the issue is very low severity (or could be viewed as not an issue).</a:t>
            </a:r>
          </a:p>
          <a:p>
            <a:r>
              <a:rPr lang="en-US" dirty="0"/>
              <a:t>You’re more likely to find issues in APIs than in web applications, due to their custom/bespoke nature.</a:t>
            </a:r>
          </a:p>
          <a:p>
            <a:r>
              <a:rPr lang="en-US" dirty="0"/>
              <a:t>Web applications will generally restrict searches to data that is allowed for your user.</a:t>
            </a:r>
          </a:p>
          <a:p>
            <a:r>
              <a:rPr lang="en-US" dirty="0"/>
              <a:t>APIs written in Apex may be running in Salesforce’s System Mode in some circumstances, User Mode in others.</a:t>
            </a:r>
          </a:p>
          <a:p>
            <a:r>
              <a:rPr lang="en-US" dirty="0"/>
              <a:t>APIs running in System Mode would be able to read data that may not be visible to the user account that you have.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0E3A03-8A19-D894-B1CF-02391E7D5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Confirmation to Exploitation</a:t>
            </a:r>
          </a:p>
        </p:txBody>
      </p:sp>
    </p:spTree>
    <p:extLst>
      <p:ext uri="{BB962C8B-B14F-4D97-AF65-F5344CB8AC3E}">
        <p14:creationId xmlns:p14="http://schemas.microsoft.com/office/powerpoint/2010/main" val="3898314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914401"/>
            <a:ext cx="8134350" cy="3729038"/>
          </a:xfrm>
        </p:spPr>
        <p:txBody>
          <a:bodyPr/>
          <a:lstStyle/>
          <a:p>
            <a:r>
              <a:rPr lang="en-US" dirty="0"/>
              <a:t>Main limitations on exploitation attempts:</a:t>
            </a:r>
          </a:p>
          <a:p>
            <a:pPr lvl="1"/>
            <a:r>
              <a:rPr lang="en-US" sz="1800" dirty="0"/>
              <a:t>No comment character</a:t>
            </a:r>
          </a:p>
          <a:p>
            <a:pPr lvl="1"/>
            <a:r>
              <a:rPr lang="en-US" sz="1800" dirty="0"/>
              <a:t>No data modification constructs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Confirmation to Exploitation</a:t>
            </a:r>
          </a:p>
        </p:txBody>
      </p:sp>
      <p:pic>
        <p:nvPicPr>
          <p:cNvPr id="5" name="Picture 4" descr="A person looking out a window&#10;&#10;Description automatically generated">
            <a:extLst>
              <a:ext uri="{FF2B5EF4-FFF2-40B4-BE49-F238E27FC236}">
                <a16:creationId xmlns:a16="http://schemas.microsoft.com/office/drawing/2014/main" id="{6C2D7773-DD78-BFB3-21BD-5E941C0BB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23" y="2174369"/>
            <a:ext cx="4117814" cy="268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11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Our chief concern is exploitability, and levels of risk:</a:t>
            </a:r>
          </a:p>
          <a:p>
            <a:pPr marL="406400" lvl="1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List&lt;List&lt;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SObject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getAccountsAndContacts_dynamicSOSL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406400" lvl="1" indent="0">
              <a:buNone/>
            </a:pP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400" lvl="1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queryString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'FIND \'' +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+ '\' IN Name FIELDS RETURNING Account, Contact';</a:t>
            </a:r>
          </a:p>
          <a:p>
            <a:pPr marL="406400" lvl="1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List&lt;List&lt;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SObject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listToReturn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search.query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queryString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6400" lvl="1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406400" lvl="1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listToReturn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06400" lvl="1" indent="0">
              <a:buNone/>
            </a:pP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Check for the </a:t>
            </a:r>
            <a:r>
              <a:rPr lang="en-US" dirty="0" err="1"/>
              <a:t>escapeSingleQuotes</a:t>
            </a:r>
            <a:r>
              <a:rPr lang="en-US" dirty="0"/>
              <a:t> function, but also look at SOSL statement construction, and injection points.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Confirmation to Exploitation (Code Review)</a:t>
            </a:r>
          </a:p>
        </p:txBody>
      </p:sp>
    </p:spTree>
    <p:extLst>
      <p:ext uri="{BB962C8B-B14F-4D97-AF65-F5344CB8AC3E}">
        <p14:creationId xmlns:p14="http://schemas.microsoft.com/office/powerpoint/2010/main" val="745779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03C542-FE75-9AD2-7FA9-326432802CC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946" t="15229" r="16131" b="14754"/>
          <a:stretch/>
        </p:blipFill>
        <p:spPr>
          <a:xfrm>
            <a:off x="872282" y="948777"/>
            <a:ext cx="7379803" cy="3561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Exploitability</a:t>
            </a:r>
          </a:p>
        </p:txBody>
      </p:sp>
    </p:spTree>
    <p:extLst>
      <p:ext uri="{BB962C8B-B14F-4D97-AF65-F5344CB8AC3E}">
        <p14:creationId xmlns:p14="http://schemas.microsoft.com/office/powerpoint/2010/main" val="813575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SOSL injection with higher levels of risk: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List&lt;List&lt;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SObject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getAccountsAndContacts_dynamicSOSL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String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searchField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safeSearch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String.escapeSingleQuotes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safeField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String.escapeSingleQuotes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searchField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queryString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'FIND \'' +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'\' IN ' +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searchField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' FIELDS’;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List&lt;List&lt;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SObject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listToReturn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search.query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queryString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6400" lvl="1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listToReturn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Despite use of </a:t>
            </a:r>
            <a:r>
              <a:rPr lang="en-US" dirty="0" err="1"/>
              <a:t>escapeSingleQuotes</a:t>
            </a:r>
            <a:r>
              <a:rPr lang="en-US" dirty="0"/>
              <a:t>, this is vulnerable to injection, and information disclosure.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Confirmation to Exploitation (Code Review)</a:t>
            </a:r>
          </a:p>
        </p:txBody>
      </p:sp>
    </p:spTree>
    <p:extLst>
      <p:ext uri="{BB962C8B-B14F-4D97-AF65-F5344CB8AC3E}">
        <p14:creationId xmlns:p14="http://schemas.microsoft.com/office/powerpoint/2010/main" val="1332356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IN clause: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Confirmation to Exploitation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ACCB-14F8-3BC8-E2EE-BFE53F8CD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3" t="15206" r="34887" b="18607"/>
          <a:stretch/>
        </p:blipFill>
        <p:spPr>
          <a:xfrm>
            <a:off x="1952553" y="1567542"/>
            <a:ext cx="5335146" cy="30765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8381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Two injection points: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List&lt;List&lt;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SObject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getAccountsAndContacts_dynamicSOSL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String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searchField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safeSearch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String.escapeSingleQuotes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safeField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String.escapeSingleQuotes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searchField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6400" lvl="1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queryString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'FIND \'' +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'\' IN ' +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searchField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' FIELDS’;</a:t>
            </a:r>
          </a:p>
          <a:p>
            <a:r>
              <a:rPr lang="en-US" dirty="0"/>
              <a:t>In normal use, the function would construct harmless search: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FIND '</a:t>
            </a:r>
            <a:r>
              <a:rPr lang="en-US" sz="13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john.jones@example.com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' IN </a:t>
            </a:r>
            <a:r>
              <a:rPr lang="en-US" sz="13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FIELDS;</a:t>
            </a:r>
            <a:endParaRPr lang="en-US" sz="1300" dirty="0"/>
          </a:p>
          <a:p>
            <a:r>
              <a:rPr lang="en-US" dirty="0"/>
              <a:t>With injection of a suitable value, a broader search of data, normally inaccessible to the user: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FIND '</a:t>
            </a:r>
            <a:r>
              <a:rPr lang="en-US" sz="13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secret contract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' IN </a:t>
            </a:r>
            <a:r>
              <a:rPr lang="en-US" sz="13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FIELDS;</a:t>
            </a:r>
            <a:endParaRPr lang="en-US" sz="13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Confirmation to Exploitation (Code Review)</a:t>
            </a:r>
          </a:p>
        </p:txBody>
      </p:sp>
    </p:spTree>
    <p:extLst>
      <p:ext uri="{BB962C8B-B14F-4D97-AF65-F5344CB8AC3E}">
        <p14:creationId xmlns:p14="http://schemas.microsoft.com/office/powerpoint/2010/main" val="79862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Special Circumstances:</a:t>
            </a:r>
          </a:p>
          <a:p>
            <a:pPr lvl="1"/>
            <a:r>
              <a:rPr lang="en-US" dirty="0"/>
              <a:t>Apex code with further actions dependent upon a search result</a:t>
            </a:r>
          </a:p>
          <a:p>
            <a:r>
              <a:rPr lang="en-US" dirty="0"/>
              <a:t>Check what is done with results by any following code.</a:t>
            </a:r>
          </a:p>
          <a:p>
            <a:r>
              <a:rPr lang="en-US" dirty="0"/>
              <a:t>Determine whether injection could facilitate unexpected or unintended outcomes.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Confirmation to Exploitation (Code Review)</a:t>
            </a:r>
          </a:p>
        </p:txBody>
      </p:sp>
    </p:spTree>
    <p:extLst>
      <p:ext uri="{BB962C8B-B14F-4D97-AF65-F5344CB8AC3E}">
        <p14:creationId xmlns:p14="http://schemas.microsoft.com/office/powerpoint/2010/main" val="61641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1503485"/>
            <a:ext cx="8134350" cy="31399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Coming from software development and architecture</a:t>
            </a:r>
          </a:p>
          <a:p>
            <a:pPr lvl="1"/>
            <a:r>
              <a:rPr lang="en-US" dirty="0"/>
              <a:t>6 years as software developer, architect, team lead, working in secure software for the financial sector</a:t>
            </a:r>
          </a:p>
          <a:p>
            <a:pPr lvl="1"/>
            <a:r>
              <a:rPr lang="en-US" dirty="0"/>
              <a:t>Worked as an in-house penetration tester and code reviewer in online gambling</a:t>
            </a:r>
          </a:p>
          <a:p>
            <a:pPr lvl="1"/>
            <a:r>
              <a:rPr lang="en-US" dirty="0"/>
              <a:t>Security consultancy</a:t>
            </a:r>
          </a:p>
          <a:p>
            <a:r>
              <a:rPr lang="en-US" dirty="0"/>
              <a:t>Moved into security consultancy and worked on:</a:t>
            </a:r>
          </a:p>
          <a:p>
            <a:pPr lvl="1"/>
            <a:r>
              <a:rPr lang="en-US" dirty="0"/>
              <a:t>Code review</a:t>
            </a:r>
          </a:p>
          <a:p>
            <a:pPr lvl="1"/>
            <a:r>
              <a:rPr lang="en-US" dirty="0"/>
              <a:t>Penetration testing </a:t>
            </a:r>
          </a:p>
          <a:p>
            <a:pPr lvl="1"/>
            <a:r>
              <a:rPr lang="en-US" dirty="0"/>
              <a:t>Threat modelling, architecture review</a:t>
            </a:r>
          </a:p>
          <a:p>
            <a:pPr lvl="1"/>
            <a:r>
              <a:rPr lang="en-US" dirty="0"/>
              <a:t>Automating security testing with new tools, scripts, etc.</a:t>
            </a:r>
          </a:p>
          <a:p>
            <a:pPr lvl="1"/>
            <a:r>
              <a:rPr lang="en-US" dirty="0"/>
              <a:t>Security research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br>
              <a:rPr lang="en-US" dirty="0"/>
            </a:br>
            <a:r>
              <a:rPr lang="en-US" sz="1800" dirty="0"/>
              <a:t>@N1ckDunn</a:t>
            </a:r>
            <a:br>
              <a:rPr lang="en-US" sz="1800" dirty="0"/>
            </a:br>
            <a:r>
              <a:rPr lang="en-US" sz="1800" dirty="0"/>
              <a:t>@nickdunn@infosec.exchange</a:t>
            </a:r>
          </a:p>
        </p:txBody>
      </p:sp>
    </p:spTree>
    <p:extLst>
      <p:ext uri="{BB962C8B-B14F-4D97-AF65-F5344CB8AC3E}">
        <p14:creationId xmlns:p14="http://schemas.microsoft.com/office/powerpoint/2010/main" val="3915173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Inside the web interface the user’s searches are generally run in User Mode.</a:t>
            </a:r>
          </a:p>
          <a:p>
            <a:r>
              <a:rPr lang="en-US" dirty="0"/>
              <a:t>By default Apex code runs in System Mode and may be exploitable if developer has not used appropriate settings.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“search_term_1” OR “search_term_2” </a:t>
            </a:r>
            <a:r>
              <a:rPr lang="en-US" dirty="0"/>
              <a:t>may bring back different results from injection into an Apex API call, compared to direct entry in standard components of the web interface.</a:t>
            </a:r>
          </a:p>
          <a:p>
            <a:r>
              <a:rPr lang="en-US" dirty="0"/>
              <a:t>User Mode can be enforced in searches in Apex code:</a:t>
            </a:r>
          </a:p>
          <a:p>
            <a:pPr marL="406400" lvl="1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String query = 'FIND \'Test*\' IN ALL FIELDS RETURNING Account(Name), Contact, Lead';</a:t>
            </a:r>
          </a:p>
          <a:p>
            <a:pPr marL="406400" lvl="1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List&lt;List&lt;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SObject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searchResults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Search.query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(query,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AccessLevel.USER_MODE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Exploitability - User Mode vs System Mode</a:t>
            </a:r>
          </a:p>
        </p:txBody>
      </p:sp>
    </p:spTree>
    <p:extLst>
      <p:ext uri="{BB962C8B-B14F-4D97-AF65-F5344CB8AC3E}">
        <p14:creationId xmlns:p14="http://schemas.microsoft.com/office/powerpoint/2010/main" val="817815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Tools:</a:t>
            </a:r>
          </a:p>
          <a:p>
            <a:pPr lvl="1"/>
            <a:r>
              <a:rPr lang="en-US" dirty="0"/>
              <a:t>Web Browser</a:t>
            </a:r>
          </a:p>
          <a:p>
            <a:pPr lvl="1"/>
            <a:r>
              <a:rPr lang="en-US" dirty="0" err="1"/>
              <a:t>BurpSuite</a:t>
            </a:r>
            <a:r>
              <a:rPr lang="en-US" dirty="0"/>
              <a:t> (other web proxies are available)</a:t>
            </a:r>
          </a:p>
          <a:p>
            <a:pPr lvl="1"/>
            <a:r>
              <a:rPr lang="en-US" dirty="0"/>
              <a:t>Postman</a:t>
            </a:r>
          </a:p>
          <a:p>
            <a:r>
              <a:rPr lang="en-US" dirty="0"/>
              <a:t>Injection Points and Payloads:</a:t>
            </a:r>
          </a:p>
          <a:p>
            <a:pPr lvl="1"/>
            <a:r>
              <a:rPr lang="en-US" dirty="0"/>
              <a:t>Based on initial investigation/</a:t>
            </a:r>
            <a:r>
              <a:rPr lang="en-US" dirty="0" err="1"/>
              <a:t>footprinting</a:t>
            </a:r>
            <a:endParaRPr lang="en-US" dirty="0"/>
          </a:p>
          <a:p>
            <a:pPr lvl="1"/>
            <a:r>
              <a:rPr lang="en-US" dirty="0"/>
              <a:t>An ideal injection point would allow modification of which fields are to be returned or searched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Confirmation to Exploitation (App Test)</a:t>
            </a:r>
          </a:p>
        </p:txBody>
      </p:sp>
    </p:spTree>
    <p:extLst>
      <p:ext uri="{BB962C8B-B14F-4D97-AF65-F5344CB8AC3E}">
        <p14:creationId xmlns:p14="http://schemas.microsoft.com/office/powerpoint/2010/main" val="2569623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Testing Sanitization in Web/APIs:</a:t>
            </a:r>
          </a:p>
          <a:p>
            <a:pPr lvl="1"/>
            <a:r>
              <a:rPr lang="en-US" dirty="0"/>
              <a:t>Depending on code constructs, a search can be enclosed in { } or ‘’ </a:t>
            </a:r>
          </a:p>
          <a:p>
            <a:pPr lvl="1"/>
            <a:r>
              <a:rPr lang="en-US" dirty="0"/>
              <a:t>Check whether } or ‘ causes an Apex error to verify presence or absence of sanitization</a:t>
            </a:r>
          </a:p>
          <a:p>
            <a:r>
              <a:rPr lang="en-US" dirty="0"/>
              <a:t>Information Disclosure:</a:t>
            </a:r>
          </a:p>
          <a:p>
            <a:pPr lvl="1"/>
            <a:r>
              <a:rPr lang="en-US" dirty="0"/>
              <a:t>Broader search results than intended</a:t>
            </a:r>
          </a:p>
          <a:p>
            <a:pPr lvl="1"/>
            <a:r>
              <a:rPr lang="en-US" dirty="0"/>
              <a:t>Look for any fields or data that should not be visible that have been exposed</a:t>
            </a:r>
          </a:p>
          <a:p>
            <a:pPr lvl="1"/>
            <a:r>
              <a:rPr lang="en-US" dirty="0"/>
              <a:t>Do API results differ from same search in web interface?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Confirmation to Exploitation (App Test)</a:t>
            </a:r>
          </a:p>
        </p:txBody>
      </p:sp>
    </p:spTree>
    <p:extLst>
      <p:ext uri="{BB962C8B-B14F-4D97-AF65-F5344CB8AC3E}">
        <p14:creationId xmlns:p14="http://schemas.microsoft.com/office/powerpoint/2010/main" val="2719313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1031278"/>
            <a:ext cx="8134350" cy="3612160"/>
          </a:xfrm>
        </p:spPr>
        <p:txBody>
          <a:bodyPr>
            <a:normAutofit fontScale="40000" lnSpcReduction="20000"/>
          </a:bodyPr>
          <a:lstStyle/>
          <a:p>
            <a:r>
              <a:rPr lang="en-US" sz="4200" dirty="0"/>
              <a:t>Bring back data from API, compare this to data returned in web interface. </a:t>
            </a:r>
          </a:p>
          <a:p>
            <a:r>
              <a:rPr lang="en-US" sz="4200" dirty="0"/>
              <a:t>Payload and Response:</a:t>
            </a:r>
          </a:p>
          <a:p>
            <a:pPr marL="406400" lvl="1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POST /services/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apexrest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FindFruit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HTTP/1.1</a:t>
            </a:r>
          </a:p>
          <a:p>
            <a:pPr marL="406400" lvl="1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406400" lvl="1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06400" lvl="1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 "Name": "",</a:t>
            </a:r>
          </a:p>
          <a:p>
            <a:pPr marL="406400" lvl="1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 "Color": "",</a:t>
            </a:r>
          </a:p>
          <a:p>
            <a:pPr marL="406400" lvl="1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LatinName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": "",</a:t>
            </a:r>
          </a:p>
          <a:p>
            <a:pPr marL="406400" lvl="1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 "Supplier": "",</a:t>
            </a:r>
          </a:p>
          <a:p>
            <a:pPr marL="406400" lvl="1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 "Origin": "\"A*\" OR \"B*\"",</a:t>
            </a:r>
          </a:p>
          <a:p>
            <a:pPr marL="406400" lvl="1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06400" lvl="1" indent="0">
              <a:buNone/>
            </a:pP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400" lvl="1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</a:t>
            </a:r>
          </a:p>
          <a:p>
            <a:pPr marL="406400" lvl="1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406400" lvl="1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[{"name":"orange","color":"orange","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latinname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":"ipsum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factum","supplier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":{"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name":"universal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fruit","telephone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":"+441234111222,"email":united_fruit@example.com"},"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origin":"Spain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"},</a:t>
            </a:r>
          </a:p>
          <a:p>
            <a:pPr marL="406400" lvl="1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{"name":"lime","color":"green","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latinname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":"lorum ipsum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factum","supplier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":{"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name":"universal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fruit","telephone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":"+441234111222,"email":united_fruit@example.com"},"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origin":"Bulgaria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"}]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Exploitability – Response Comparison (1)</a:t>
            </a:r>
          </a:p>
        </p:txBody>
      </p:sp>
    </p:spTree>
    <p:extLst>
      <p:ext uri="{BB962C8B-B14F-4D97-AF65-F5344CB8AC3E}">
        <p14:creationId xmlns:p14="http://schemas.microsoft.com/office/powerpoint/2010/main" val="3132503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1031278"/>
            <a:ext cx="8134350" cy="3612160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/>
              <a:t>Does the API allow constructs that appear to be blocked or filtered in the web application? </a:t>
            </a:r>
          </a:p>
          <a:p>
            <a:pPr marL="406400" lvl="1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"Origin": "\"A*\" OR \"B*\""</a:t>
            </a:r>
            <a:endParaRPr lang="en-US" sz="2600" dirty="0"/>
          </a:p>
          <a:p>
            <a:r>
              <a:rPr lang="en-US" sz="3800" dirty="0"/>
              <a:t>Does the API return data that the web application doesn’t? </a:t>
            </a:r>
          </a:p>
          <a:p>
            <a:pPr marL="406400" lvl="1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[{"name":"orange","color":"orange","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latinname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":"ipsum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factum","supplier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":{"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name":"universal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fruit","telephone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":"+441234111222,"email":united_fruit@example.com"},"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origin":"Spain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"},</a:t>
            </a:r>
          </a:p>
          <a:p>
            <a:pPr marL="406400" lvl="1" indent="0">
              <a:buNone/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{"name":"lime","color":"green","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latinname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":"lorum ipsum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factum","supplier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":{"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name":"universal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fruit","telephone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":"+441234111222,"email":united_fruit@example.com"},"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origin":"Bulgaria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"}]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Exploitability – Response Comparison (2)</a:t>
            </a:r>
          </a:p>
        </p:txBody>
      </p:sp>
    </p:spTree>
    <p:extLst>
      <p:ext uri="{BB962C8B-B14F-4D97-AF65-F5344CB8AC3E}">
        <p14:creationId xmlns:p14="http://schemas.microsoft.com/office/powerpoint/2010/main" val="1475079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1031278"/>
            <a:ext cx="8134350" cy="3612160"/>
          </a:xfrm>
        </p:spPr>
        <p:txBody>
          <a:bodyPr>
            <a:normAutofit/>
          </a:bodyPr>
          <a:lstStyle/>
          <a:p>
            <a:r>
              <a:rPr lang="en-US" dirty="0"/>
              <a:t>Does the API return data that the web application doesn’t?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Exploitability – Response Comparison (3)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942109A-A44E-8A72-01C5-8FCD0508D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" t="13664" r="20064" b="14753"/>
          <a:stretch/>
        </p:blipFill>
        <p:spPr bwMode="auto">
          <a:xfrm>
            <a:off x="1992085" y="1974719"/>
            <a:ext cx="5159829" cy="259066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578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907525"/>
            <a:ext cx="8134350" cy="373591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Remember the code review example from earlier: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List&lt;List&lt;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SObject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getAccountsAndContacts_dynamicSOSL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String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searchField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String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safeSearch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String.escapeSingleQuotes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String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safeField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String.escapeSingleQuotes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searchField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String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queryString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'FIND \'' +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'\' IN ' +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searchField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' FIELDS’;</a:t>
            </a:r>
          </a:p>
          <a:p>
            <a:r>
              <a:rPr lang="en-US" dirty="0"/>
              <a:t>This example was deliberately contrived but the construction might still be recognizable in an API (or web application) test: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"Forename": "secret contract",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"Surname": "",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"Telephone": "",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"Email": "",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"Field": "ALL",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Injection Points are Better than Others</a:t>
            </a:r>
          </a:p>
        </p:txBody>
      </p:sp>
    </p:spTree>
    <p:extLst>
      <p:ext uri="{BB962C8B-B14F-4D97-AF65-F5344CB8AC3E}">
        <p14:creationId xmlns:p14="http://schemas.microsoft.com/office/powerpoint/2010/main" val="2593026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893774"/>
            <a:ext cx="8134350" cy="3749664"/>
          </a:xfrm>
        </p:spPr>
        <p:txBody>
          <a:bodyPr>
            <a:normAutofit/>
          </a:bodyPr>
          <a:lstStyle/>
          <a:p>
            <a:r>
              <a:rPr lang="en-US" sz="2000" dirty="0"/>
              <a:t>Look for any possibility of injectable clauses.</a:t>
            </a:r>
          </a:p>
          <a:p>
            <a:r>
              <a:rPr lang="en-US" sz="2000" dirty="0"/>
              <a:t>As already seen, the FIELDS clause can be a target.</a:t>
            </a:r>
          </a:p>
          <a:p>
            <a:r>
              <a:rPr lang="en-US" sz="2000" dirty="0"/>
              <a:t>The RETURNING clause is another possibility, particularly if the WHERE clause has been included.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Exploitability (continued)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E58AD94-A250-AD83-1DE8-C919CB415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" t="15258" r="15577" b="21321"/>
          <a:stretch/>
        </p:blipFill>
        <p:spPr bwMode="auto">
          <a:xfrm>
            <a:off x="1795088" y="2378441"/>
            <a:ext cx="5553823" cy="233613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48145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1031278"/>
            <a:ext cx="8134350" cy="3612160"/>
          </a:xfrm>
        </p:spPr>
        <p:txBody>
          <a:bodyPr>
            <a:normAutofit/>
          </a:bodyPr>
          <a:lstStyle/>
          <a:p>
            <a:r>
              <a:rPr lang="en-US" dirty="0"/>
              <a:t>The Salesforce website gives this illustration of RETURNING clause, with WHERE subclause:</a:t>
            </a:r>
          </a:p>
          <a:p>
            <a:endParaRPr lang="en-US" dirty="0"/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FIND {test} IN ALL FIELDS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RETURNING Contact(Salutation, FirstName,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WHERE Name = 'test'),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User(FirstName,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Account(id WHERE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BillingState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 ('California', 'New York'))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and WHERE</a:t>
            </a:r>
          </a:p>
        </p:txBody>
      </p:sp>
    </p:spTree>
    <p:extLst>
      <p:ext uri="{BB962C8B-B14F-4D97-AF65-F5344CB8AC3E}">
        <p14:creationId xmlns:p14="http://schemas.microsoft.com/office/powerpoint/2010/main" val="3629383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1031278"/>
            <a:ext cx="8134350" cy="36121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of an injectable WHERE clause could potentially offer a workable attack vector: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Query = 'FIND \'' + param1 + '\' IN ALL FIELDS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RETURNING Contact(Salutation, FirstName,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WHERE Name = \'' + param2 + '\');</a:t>
            </a:r>
          </a:p>
          <a:p>
            <a:r>
              <a:rPr lang="en-US" dirty="0"/>
              <a:t>A lack of sanitization would allow information disclosure using a payload such as: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test'),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PrivateObject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(id, text WHERE Description = 'Secret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This standard SQL injection tactic allows closing of quotations and braces to avoid difficulties caused by lack of comment character.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and WHERE (continued)</a:t>
            </a:r>
          </a:p>
        </p:txBody>
      </p:sp>
    </p:spTree>
    <p:extLst>
      <p:ext uri="{BB962C8B-B14F-4D97-AF65-F5344CB8AC3E}">
        <p14:creationId xmlns:p14="http://schemas.microsoft.com/office/powerpoint/2010/main" val="2469207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is a talk about a vulnerability that seems to be lurking in various APIs and websites built on top of Salesforce.</a:t>
            </a:r>
          </a:p>
          <a:p>
            <a:r>
              <a:rPr lang="en-US" dirty="0"/>
              <a:t>The talk will show how to test for the issue and determine its risk level for the situation.</a:t>
            </a:r>
          </a:p>
          <a:p>
            <a:r>
              <a:rPr lang="en-US" dirty="0"/>
              <a:t>This talk is happening because when I looked, I couldn’t find example payloads anywhere.	// *</a:t>
            </a:r>
            <a:r>
              <a:rPr lang="en-US" dirty="0" err="1"/>
              <a:t>shocked_face</a:t>
            </a:r>
            <a:r>
              <a:rPr lang="en-US" dirty="0"/>
              <a:t>*</a:t>
            </a:r>
          </a:p>
          <a:p>
            <a:r>
              <a:rPr lang="en-US" dirty="0"/>
              <a:t>Examples will be provided to counter the lack of payloads/descriptions online.</a:t>
            </a:r>
          </a:p>
          <a:p>
            <a:r>
              <a:rPr lang="en-US" dirty="0"/>
              <a:t>It is *not* a talk about Salesforce.</a:t>
            </a:r>
          </a:p>
          <a:p>
            <a:r>
              <a:rPr lang="en-US" dirty="0"/>
              <a:t>The vulnerability is a coding issue, *not* a Salesforce issue.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Talk Is (and Isn’t) About</a:t>
            </a:r>
          </a:p>
        </p:txBody>
      </p:sp>
    </p:spTree>
    <p:extLst>
      <p:ext uri="{BB962C8B-B14F-4D97-AF65-F5344CB8AC3E}">
        <p14:creationId xmlns:p14="http://schemas.microsoft.com/office/powerpoint/2010/main" val="4016378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AC98F-9CFC-1238-5B33-D1782EEEC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10F20F-73D3-9E57-A5EA-68DCC9D525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1031278"/>
            <a:ext cx="8134350" cy="3612160"/>
          </a:xfrm>
        </p:spPr>
        <p:txBody>
          <a:bodyPr>
            <a:normAutofit/>
          </a:bodyPr>
          <a:lstStyle/>
          <a:p>
            <a:r>
              <a:rPr lang="en-US" dirty="0"/>
              <a:t>The intended use produces a query in its correct form: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FIND 'foo' IN ALL FIELDS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RETURNING Contact(Salutation, FirstName,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WHERE Name = 'test')</a:t>
            </a:r>
          </a:p>
          <a:p>
            <a:r>
              <a:rPr lang="en-US" dirty="0"/>
              <a:t>The unintended use, with the attack payload produces a query that searches other potentially private objects: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FIND 'foo' IN ALL FIELDS</a:t>
            </a:r>
          </a:p>
          <a:p>
            <a:pPr marL="406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RETURNING Contact(Salutation, FirstName,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WHERE Name = 'test'),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PrivateObject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(id, text WHERE Description = 'Secret')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1EEF39-76DD-8A0D-38D6-7DA3AE8E3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and WHERE (continued)</a:t>
            </a:r>
          </a:p>
        </p:txBody>
      </p:sp>
    </p:spTree>
    <p:extLst>
      <p:ext uri="{BB962C8B-B14F-4D97-AF65-F5344CB8AC3E}">
        <p14:creationId xmlns:p14="http://schemas.microsoft.com/office/powerpoint/2010/main" val="34804859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1031278"/>
            <a:ext cx="8134350" cy="3612160"/>
          </a:xfrm>
        </p:spPr>
        <p:txBody>
          <a:bodyPr>
            <a:normAutofit/>
          </a:bodyPr>
          <a:lstStyle/>
          <a:p>
            <a:r>
              <a:rPr lang="en-US" dirty="0"/>
              <a:t>The use of a number of standard Fields in the RETURNING clause, eliminates a lot of guesswork.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and WHERE (continued)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A3FFE6-A563-652E-AFBE-1FB78AC48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" t="15743" r="12918" b="4059"/>
          <a:stretch/>
        </p:blipFill>
        <p:spPr bwMode="auto">
          <a:xfrm>
            <a:off x="1702211" y="1869478"/>
            <a:ext cx="5739577" cy="298590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8914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Mitigation</a:t>
            </a:r>
          </a:p>
        </p:txBody>
      </p:sp>
      <p:pic>
        <p:nvPicPr>
          <p:cNvPr id="9" name="Content Placeholder 8" descr="A collage of two people&#10;&#10;Description automatically generated">
            <a:extLst>
              <a:ext uri="{FF2B5EF4-FFF2-40B4-BE49-F238E27FC236}">
                <a16:creationId xmlns:a16="http://schemas.microsoft.com/office/drawing/2014/main" id="{9D3AEF44-E792-E4F0-0857-AA8A78B49E2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052" y="844537"/>
            <a:ext cx="3837895" cy="3837895"/>
          </a:xfrm>
        </p:spPr>
      </p:pic>
    </p:spTree>
    <p:extLst>
      <p:ext uri="{BB962C8B-B14F-4D97-AF65-F5344CB8AC3E}">
        <p14:creationId xmlns:p14="http://schemas.microsoft.com/office/powerpoint/2010/main" val="2524782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User Mode for queries (where feasible).</a:t>
            </a:r>
          </a:p>
          <a:p>
            <a:r>
              <a:rPr lang="en-US" dirty="0"/>
              <a:t>Sanitization:</a:t>
            </a:r>
          </a:p>
          <a:p>
            <a:pPr lvl="1"/>
            <a:r>
              <a:rPr lang="en-US" dirty="0"/>
              <a:t>The : operator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escapeSingleQuotes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Avoid direct use of user-controlled string literals, where possible</a:t>
            </a:r>
          </a:p>
          <a:p>
            <a:r>
              <a:rPr lang="en-US" dirty="0"/>
              <a:t>Input validation:</a:t>
            </a:r>
          </a:p>
          <a:p>
            <a:pPr lvl="1"/>
            <a:r>
              <a:rPr lang="en-US" dirty="0"/>
              <a:t>If building SOSL queries in code, check for valid values.</a:t>
            </a:r>
          </a:p>
          <a:p>
            <a:pPr lvl="1"/>
            <a:r>
              <a:rPr lang="en-US" dirty="0"/>
              <a:t>Block invalid values, particularly the presence of SOSL keywords, where user input might specify search fields, or return values.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Mitigation</a:t>
            </a:r>
          </a:p>
        </p:txBody>
      </p:sp>
    </p:spTree>
    <p:extLst>
      <p:ext uri="{BB962C8B-B14F-4D97-AF65-F5344CB8AC3E}">
        <p14:creationId xmlns:p14="http://schemas.microsoft.com/office/powerpoint/2010/main" val="879907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3300" dirty="0"/>
              <a:t>Unsafe:</a:t>
            </a:r>
          </a:p>
          <a:p>
            <a:pPr marL="4064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List&lt;List&lt;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SObject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getAccountsAndContacts_dynamicSOSL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String 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searchField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4064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String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queryString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'FIND \'' + 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+ '\' IN ' + 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searchField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+ ' FIELDS’;</a:t>
            </a:r>
          </a:p>
          <a:p>
            <a:r>
              <a:rPr lang="en-US" sz="3300" dirty="0"/>
              <a:t>Safer:</a:t>
            </a:r>
          </a:p>
          <a:p>
            <a:pPr marL="4064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List&lt;List&lt;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SObject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getAccountsAndContacts_dynamicSOSL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String 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searchField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4064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String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safeSearch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String.escapeSingleQuotes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64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String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safeField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String.escapeSingleQuotes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searchField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64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String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queryString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'FIND \'' + 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+ '\' IN ' + 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searchField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+ ' FIELDS’;</a:t>
            </a:r>
            <a:endParaRPr lang="en-US" sz="2200" dirty="0"/>
          </a:p>
          <a:p>
            <a:r>
              <a:rPr lang="en-US" sz="3300" dirty="0"/>
              <a:t>Even safer:</a:t>
            </a:r>
          </a:p>
          <a:p>
            <a:pPr marL="4064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List&lt;List&lt;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SObject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getAccountsAndContacts_dynamicSOSL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String 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searchField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4064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String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queryString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'FIND \':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\' IN :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searchField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FIELDS';</a:t>
            </a:r>
            <a:endParaRPr lang="en-US" sz="2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Safer Statement Construction</a:t>
            </a:r>
          </a:p>
        </p:txBody>
      </p:sp>
    </p:spTree>
    <p:extLst>
      <p:ext uri="{BB962C8B-B14F-4D97-AF65-F5344CB8AC3E}">
        <p14:creationId xmlns:p14="http://schemas.microsoft.com/office/powerpoint/2010/main" val="5523005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1147763"/>
            <a:ext cx="8331916" cy="3495675"/>
          </a:xfrm>
        </p:spPr>
        <p:txBody>
          <a:bodyPr>
            <a:normAutofit fontScale="55000" lnSpcReduction="20000"/>
          </a:bodyPr>
          <a:lstStyle/>
          <a:p>
            <a:r>
              <a:rPr lang="en-US" sz="3600" dirty="0"/>
              <a:t>Unsafe:</a:t>
            </a:r>
          </a:p>
          <a:p>
            <a:pPr marL="4064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List&lt;List&lt;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SObject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getAccountsAndContacts_dynamicSOSL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String 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searchField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4064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// Some code for input validation here</a:t>
            </a:r>
          </a:p>
          <a:p>
            <a:pPr marL="4064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String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queryString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'FIND \'' + 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+ '\' IN ' + 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searchField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+ ' FIELDS';</a:t>
            </a:r>
          </a:p>
          <a:p>
            <a:pPr marL="4064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List&lt;List&lt;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SObject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listToReturn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search.query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queryString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3600" dirty="0"/>
              <a:t>Safe:</a:t>
            </a:r>
          </a:p>
          <a:p>
            <a:pPr marL="4064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List&lt;List&lt;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SObject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getAccountsAndContacts_dynamicSOSL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String 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searchField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4064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// Some code for input validation here</a:t>
            </a:r>
          </a:p>
          <a:p>
            <a:pPr marL="4064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String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queryString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'FIND \':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\' IN :</a:t>
            </a:r>
            <a:r>
              <a:rPr lang="en-US" sz="2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searchField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FIELDS';</a:t>
            </a:r>
          </a:p>
          <a:p>
            <a:pPr marL="4064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List&lt;List&lt;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SObject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result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search.query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queryString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AccessLevel.USER_MODE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Safer Statement Usage</a:t>
            </a:r>
          </a:p>
        </p:txBody>
      </p:sp>
    </p:spTree>
    <p:extLst>
      <p:ext uri="{BB962C8B-B14F-4D97-AF65-F5344CB8AC3E}">
        <p14:creationId xmlns:p14="http://schemas.microsoft.com/office/powerpoint/2010/main" val="3058557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EE54F-13A2-E7BB-EAA6-0A637BB44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C44E32-B845-701B-4704-DAE7CFEC16C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1017529"/>
            <a:ext cx="8331916" cy="3625910"/>
          </a:xfrm>
        </p:spPr>
        <p:txBody>
          <a:bodyPr>
            <a:normAutofit/>
          </a:bodyPr>
          <a:lstStyle/>
          <a:p>
            <a:r>
              <a:rPr lang="en-US" sz="2000" dirty="0"/>
              <a:t>Never allow direct user input to be used for field or object names!</a:t>
            </a:r>
          </a:p>
          <a:p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6DED1E-8867-DBF0-D3E3-121009789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Safer Statement Usage</a:t>
            </a:r>
          </a:p>
        </p:txBody>
      </p:sp>
      <p:pic>
        <p:nvPicPr>
          <p:cNvPr id="5" name="Picture 4" descr="Two men wearing red shirts and a hat&#10;&#10;Description automatically generated with medium confidence">
            <a:extLst>
              <a:ext uri="{FF2B5EF4-FFF2-40B4-BE49-F238E27FC236}">
                <a16:creationId xmlns:a16="http://schemas.microsoft.com/office/drawing/2014/main" id="{3E6222C4-A65A-D142-DEBF-CF020C6CC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410" y="1529809"/>
            <a:ext cx="4653273" cy="30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102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6F20D-7A39-9766-39D8-CCF1E8D35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74EF89-15B5-4FC5-CFB3-A0341A8CEF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1017529"/>
            <a:ext cx="8331916" cy="3625910"/>
          </a:xfrm>
        </p:spPr>
        <p:txBody>
          <a:bodyPr>
            <a:normAutofit/>
          </a:bodyPr>
          <a:lstStyle/>
          <a:p>
            <a:r>
              <a:rPr lang="en-US" sz="2000" dirty="0"/>
              <a:t>In place of direct user input, map the input onto allowed fieldnames internally: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switch on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input_val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80645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when 1 {</a:t>
            </a:r>
          </a:p>
          <a:p>
            <a:pPr marL="80645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field_name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'email'</a:t>
            </a:r>
          </a:p>
          <a:p>
            <a:pPr marL="80645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	</a:t>
            </a:r>
          </a:p>
          <a:p>
            <a:pPr marL="80645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when 2 {</a:t>
            </a:r>
          </a:p>
          <a:p>
            <a:pPr marL="80645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field_name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'telephone'</a:t>
            </a:r>
          </a:p>
          <a:p>
            <a:pPr marL="80645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80645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when 3 {</a:t>
            </a:r>
          </a:p>
          <a:p>
            <a:pPr marL="80645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52A531-4743-2086-1B86-37A66BD4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Safer Statement Usage</a:t>
            </a:r>
          </a:p>
        </p:txBody>
      </p:sp>
    </p:spTree>
    <p:extLst>
      <p:ext uri="{BB962C8B-B14F-4D97-AF65-F5344CB8AC3E}">
        <p14:creationId xmlns:p14="http://schemas.microsoft.com/office/powerpoint/2010/main" val="201197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Salesforce uses Apex, SOSL, SOQL, and DML.</a:t>
            </a:r>
          </a:p>
          <a:p>
            <a:r>
              <a:rPr lang="en-US" dirty="0"/>
              <a:t>We’ve discussed SOSL injection and the specific payloads required.</a:t>
            </a:r>
          </a:p>
          <a:p>
            <a:r>
              <a:rPr lang="en-US" dirty="0"/>
              <a:t>SQL injection payloads should identify SOQL injection (in most cases) – note the lack of comment character.</a:t>
            </a:r>
          </a:p>
          <a:p>
            <a:r>
              <a:rPr lang="en-US" dirty="0"/>
              <a:t>DML injection should also be possible in a similar manner to SQL injection, with the usual warnings to beware of accidental mass deletions.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Final Thoughts…</a:t>
            </a:r>
          </a:p>
        </p:txBody>
      </p:sp>
    </p:spTree>
    <p:extLst>
      <p:ext uri="{BB962C8B-B14F-4D97-AF65-F5344CB8AC3E}">
        <p14:creationId xmlns:p14="http://schemas.microsoft.com/office/powerpoint/2010/main" val="28266246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955651"/>
            <a:ext cx="8134350" cy="3687787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We’ve seen:</a:t>
            </a:r>
          </a:p>
          <a:p>
            <a:pPr lvl="1"/>
            <a:r>
              <a:rPr lang="en-US" dirty="0"/>
              <a:t>SOSL injection can have consequences in terms of information disclosure but is much less serious in terms of information integrity.</a:t>
            </a:r>
          </a:p>
          <a:p>
            <a:pPr lvl="1"/>
            <a:r>
              <a:rPr lang="en-US" dirty="0"/>
              <a:t>Injection points may be more exploitable towards the end of a SOSL statement and can be counterintuitive compared to SQL injection.</a:t>
            </a:r>
          </a:p>
          <a:p>
            <a:pPr lvl="1"/>
            <a:r>
              <a:rPr lang="en-US" dirty="0"/>
              <a:t>It is not a well-known issue, and you may find instances missed by other testers.</a:t>
            </a:r>
          </a:p>
          <a:p>
            <a:pPr lvl="1"/>
            <a:r>
              <a:rPr lang="en-US" dirty="0"/>
              <a:t>It is mainly a concern if users should be limited to viewing certain subsets of Salesforce Objects.</a:t>
            </a:r>
          </a:p>
          <a:p>
            <a:pPr lvl="1"/>
            <a:r>
              <a:rPr lang="en-US" dirty="0"/>
              <a:t>On a system where all users should be able to see all data, it is generally less of a concern.</a:t>
            </a:r>
          </a:p>
          <a:p>
            <a:pPr lvl="1"/>
            <a:r>
              <a:rPr lang="en-US" dirty="0"/>
              <a:t>The information I’ve given is the result of my own reading and experimentation. I would love to hear other people’s results and encourage further innovation and research.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4469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0" y="286375"/>
            <a:ext cx="7933435" cy="443387"/>
          </a:xfrm>
        </p:spPr>
        <p:txBody>
          <a:bodyPr/>
          <a:lstStyle/>
          <a:p>
            <a:r>
              <a:rPr lang="en-US" dirty="0"/>
              <a:t>An Important Detail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458D93-C783-A21E-DCA1-649E394FD56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940777"/>
            <a:ext cx="8134350" cy="3702661"/>
          </a:xfrm>
        </p:spPr>
        <p:txBody>
          <a:bodyPr/>
          <a:lstStyle/>
          <a:p>
            <a:r>
              <a:rPr lang="en-US" dirty="0"/>
              <a:t>I am *not* a Salesforce expert.</a:t>
            </a:r>
          </a:p>
          <a:p>
            <a:endParaRPr lang="en-GB" dirty="0"/>
          </a:p>
        </p:txBody>
      </p:sp>
      <p:pic>
        <p:nvPicPr>
          <p:cNvPr id="7" name="Content Placeholder 3" descr="Walter The Big Lebowski - Imgflip">
            <a:extLst>
              <a:ext uri="{FF2B5EF4-FFF2-40B4-BE49-F238E27FC236}">
                <a16:creationId xmlns:a16="http://schemas.microsoft.com/office/drawing/2014/main" id="{9048B3D8-0CE0-EBAD-4716-389C15F39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44" y="1635737"/>
            <a:ext cx="4585311" cy="30540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967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artoon of a person&#10;&#10;Description automatically generated">
            <a:extLst>
              <a:ext uri="{FF2B5EF4-FFF2-40B4-BE49-F238E27FC236}">
                <a16:creationId xmlns:a16="http://schemas.microsoft.com/office/drawing/2014/main" id="{7BEE2166-DB95-1C67-E1FA-C7ED7C11566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5" y="1195388"/>
            <a:ext cx="4572000" cy="34004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0822710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ith a surprised expression&#10;&#10;Description automatically generated">
            <a:extLst>
              <a:ext uri="{FF2B5EF4-FFF2-40B4-BE49-F238E27FC236}">
                <a16:creationId xmlns:a16="http://schemas.microsoft.com/office/drawing/2014/main" id="{0DD03F5B-39CF-D828-A28C-6D80935B99E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35" y="1124575"/>
            <a:ext cx="6376129" cy="290910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86421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Salesforce is a CRM system.</a:t>
            </a:r>
          </a:p>
          <a:p>
            <a:r>
              <a:rPr lang="en-US" dirty="0"/>
              <a:t>Salesforce Sites is a product that facilitates website creation, giving a tailored customer web front-end for their data, stored using Salesforce CRUD permissions, applied to Salesforce Objects.</a:t>
            </a:r>
          </a:p>
          <a:p>
            <a:r>
              <a:rPr lang="en-US" dirty="0"/>
              <a:t>“CRUD (Create Read Update Delete) : Object-level security within the salesforce environment is referred as CRUD. It can be used to restrict the actions that users can take on each type of standard and custom object.”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Salesforce?</a:t>
            </a:r>
          </a:p>
        </p:txBody>
      </p:sp>
    </p:spTree>
    <p:extLst>
      <p:ext uri="{BB962C8B-B14F-4D97-AF65-F5344CB8AC3E}">
        <p14:creationId xmlns:p14="http://schemas.microsoft.com/office/powerpoint/2010/main" val="987757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879764"/>
            <a:ext cx="8134350" cy="3763675"/>
          </a:xfrm>
        </p:spPr>
        <p:txBody>
          <a:bodyPr/>
          <a:lstStyle/>
          <a:p>
            <a:r>
              <a:rPr lang="en-US" dirty="0"/>
              <a:t>It looks like this (but usually more polished):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0" y="286375"/>
            <a:ext cx="7933435" cy="447916"/>
          </a:xfrm>
        </p:spPr>
        <p:txBody>
          <a:bodyPr/>
          <a:lstStyle/>
          <a:p>
            <a:r>
              <a:rPr lang="en-US" dirty="0"/>
              <a:t>What is Salesforce?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4F678F0-8238-CF49-ABF8-F8D1B2A92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" t="13961" r="1451" b="1683"/>
          <a:stretch/>
        </p:blipFill>
        <p:spPr bwMode="auto">
          <a:xfrm>
            <a:off x="937103" y="1338336"/>
            <a:ext cx="6866236" cy="3305103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6542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879764"/>
            <a:ext cx="8134350" cy="3763675"/>
          </a:xfrm>
        </p:spPr>
        <p:txBody>
          <a:bodyPr/>
          <a:lstStyle/>
          <a:p>
            <a:r>
              <a:rPr lang="en-US" dirty="0"/>
              <a:t>You can use a free developer version to learn more: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0" y="286375"/>
            <a:ext cx="7933435" cy="447916"/>
          </a:xfrm>
        </p:spPr>
        <p:txBody>
          <a:bodyPr/>
          <a:lstStyle/>
          <a:p>
            <a:r>
              <a:rPr lang="en-US" dirty="0"/>
              <a:t>What is Salesforce?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4EE1-4AE9-F4FB-30E0-6AB729C96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" t="13749" r="1261" b="2338"/>
          <a:stretch/>
        </p:blipFill>
        <p:spPr>
          <a:xfrm>
            <a:off x="912473" y="1357796"/>
            <a:ext cx="6925241" cy="33088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86826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IOActive2 3">
      <a:dk1>
        <a:srgbClr val="000000"/>
      </a:dk1>
      <a:lt1>
        <a:srgbClr val="FFFFFF"/>
      </a:lt1>
      <a:dk2>
        <a:srgbClr val="838383"/>
      </a:dk2>
      <a:lt2>
        <a:srgbClr val="EEECE1"/>
      </a:lt2>
      <a:accent1>
        <a:srgbClr val="556E70"/>
      </a:accent1>
      <a:accent2>
        <a:srgbClr val="CF0A2C"/>
      </a:accent2>
      <a:accent3>
        <a:srgbClr val="9DC74C"/>
      </a:accent3>
      <a:accent4>
        <a:srgbClr val="F15A24"/>
      </a:accent4>
      <a:accent5>
        <a:srgbClr val="184770"/>
      </a:accent5>
      <a:accent6>
        <a:srgbClr val="F7931E"/>
      </a:accent6>
      <a:hlink>
        <a:srgbClr val="424242"/>
      </a:hlink>
      <a:folHlink>
        <a:srgbClr val="42424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_dlc_DocId xmlns="9a12ce14-fc8f-47d8-84be-7c6be5a21728">2FZCTKTZNPRZ-721767430-658</_dlc_DocId>
    <_dlc_DocIdUrl xmlns="9a12ce14-fc8f-47d8-84be-7c6be5a21728">
      <Url>https://sharepoint.ioactive.com/tools_resources/marketing_materials/_layouts/15/DocIdRedir.aspx?ID=2FZCTKTZNPRZ-721767430-658</Url>
      <Description>2FZCTKTZNPRZ-721767430-658</Description>
    </_dlc_DocIdUrl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A4ED8B6AF9B444A839DBF44344475A" ma:contentTypeVersion="4" ma:contentTypeDescription="Create a new document." ma:contentTypeScope="" ma:versionID="921502af036f15ad1d420ff2e79db004">
  <xsd:schema xmlns:xsd="http://www.w3.org/2001/XMLSchema" xmlns:xs="http://www.w3.org/2001/XMLSchema" xmlns:p="http://schemas.microsoft.com/office/2006/metadata/properties" xmlns:ns1="http://schemas.microsoft.com/sharepoint/v3" xmlns:ns2="9a12ce14-fc8f-47d8-84be-7c6be5a21728" targetNamespace="http://schemas.microsoft.com/office/2006/metadata/properties" ma:root="true" ma:fieldsID="edea562c9e377b413b19107eda5875e8" ns1:_="" ns2:_="">
    <xsd:import namespace="http://schemas.microsoft.com/sharepoint/v3"/>
    <xsd:import namespace="9a12ce14-fc8f-47d8-84be-7c6be5a21728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_dlc_DocId" minOccurs="0"/>
                <xsd:element ref="ns2:_dlc_DocIdUrl" minOccurs="0"/>
                <xsd:element ref="ns2:_dlc_DocIdPersistId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12ce14-fc8f-47d8-84be-7c6be5a2172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11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2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3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0162601-8629-42CF-A13C-587D55EE9F0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9a12ce14-fc8f-47d8-84be-7c6be5a21728"/>
  </ds:schemaRefs>
</ds:datastoreItem>
</file>

<file path=customXml/itemProps2.xml><?xml version="1.0" encoding="utf-8"?>
<ds:datastoreItem xmlns:ds="http://schemas.openxmlformats.org/officeDocument/2006/customXml" ds:itemID="{03A8A31D-6416-4C21-87CE-349D27D5FF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12ce14-fc8f-47d8-84be-7c6be5a217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06A8AD-ACBA-4F34-B792-E2443C149A53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DED63B75-921C-472D-B536-88877DF8B8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4118</Words>
  <Application>Microsoft Office PowerPoint</Application>
  <PresentationFormat>On-screen Show (16:9)</PresentationFormat>
  <Paragraphs>406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Courier New</vt:lpstr>
      <vt:lpstr>Helvetica</vt:lpstr>
      <vt:lpstr>System Font Regular</vt:lpstr>
      <vt:lpstr>1_Office Theme</vt:lpstr>
      <vt:lpstr>Slightly SOSL’ed Locating and Testing SOSL Injection   </vt:lpstr>
      <vt:lpstr>Standard Disclaimer</vt:lpstr>
      <vt:lpstr>Agenda</vt:lpstr>
      <vt:lpstr>whoami @N1ckDunn @nickdunn@infosec.exchange</vt:lpstr>
      <vt:lpstr>What This Talk Is (and Isn’t) About</vt:lpstr>
      <vt:lpstr>An Important Detail</vt:lpstr>
      <vt:lpstr>What is Salesforce?</vt:lpstr>
      <vt:lpstr>What is Salesforce?</vt:lpstr>
      <vt:lpstr>What is Salesforce?</vt:lpstr>
      <vt:lpstr>Salesforce Data Handling</vt:lpstr>
      <vt:lpstr>Salesforce Data Handling</vt:lpstr>
      <vt:lpstr>What is SOSL?</vt:lpstr>
      <vt:lpstr>SOQL vs SOSL</vt:lpstr>
      <vt:lpstr>What does SOSL look like?</vt:lpstr>
      <vt:lpstr>What is SOSL Injection?</vt:lpstr>
      <vt:lpstr>What is SOSL Injection?</vt:lpstr>
      <vt:lpstr>What is SOSL Injection?</vt:lpstr>
      <vt:lpstr>How Do I Find Out More?</vt:lpstr>
      <vt:lpstr>Finding Instances of SOSL Injection</vt:lpstr>
      <vt:lpstr>Discovery, Confirmation, and Exploitation</vt:lpstr>
      <vt:lpstr>SOSL Code Review</vt:lpstr>
      <vt:lpstr>SOSL Code Review</vt:lpstr>
      <vt:lpstr>SOSL Code Review</vt:lpstr>
      <vt:lpstr>Investigation and Confirmation (Code Review)</vt:lpstr>
      <vt:lpstr>What Do I Do With the Results?</vt:lpstr>
      <vt:lpstr>Investigation and Confirmation (App Test)</vt:lpstr>
      <vt:lpstr>Investigation and Confirmation (App Test)</vt:lpstr>
      <vt:lpstr>Investigation and Confirmation (App Test)</vt:lpstr>
      <vt:lpstr>Investigation and Confirmation (App Test)</vt:lpstr>
      <vt:lpstr>Investigation and Confirmation (App Test)</vt:lpstr>
      <vt:lpstr>From Confirmation to Exploitation</vt:lpstr>
      <vt:lpstr>From Confirmation to Exploitation</vt:lpstr>
      <vt:lpstr>From Confirmation to Exploitation</vt:lpstr>
      <vt:lpstr>From Confirmation to Exploitation (Code Review)</vt:lpstr>
      <vt:lpstr>Exploitability</vt:lpstr>
      <vt:lpstr>From Confirmation to Exploitation (Code Review)</vt:lpstr>
      <vt:lpstr>From Confirmation to Exploitation</vt:lpstr>
      <vt:lpstr>From Confirmation to Exploitation (Code Review)</vt:lpstr>
      <vt:lpstr>From Confirmation to Exploitation (Code Review)</vt:lpstr>
      <vt:lpstr>Exploitability - User Mode vs System Mode</vt:lpstr>
      <vt:lpstr>From Confirmation to Exploitation (App Test)</vt:lpstr>
      <vt:lpstr>From Confirmation to Exploitation (App Test)</vt:lpstr>
      <vt:lpstr>Exploitability – Response Comparison (1)</vt:lpstr>
      <vt:lpstr>Exploitability – Response Comparison (2)</vt:lpstr>
      <vt:lpstr>Exploitability – Response Comparison (3)</vt:lpstr>
      <vt:lpstr>Some Injection Points are Better than Others</vt:lpstr>
      <vt:lpstr>Exploitability (continued)</vt:lpstr>
      <vt:lpstr>RETURNING and WHERE</vt:lpstr>
      <vt:lpstr>RETURNING and WHERE (continued)</vt:lpstr>
      <vt:lpstr>RETURNING and WHERE (continued)</vt:lpstr>
      <vt:lpstr>RETURNING and WHERE (continued)</vt:lpstr>
      <vt:lpstr>Mitigation</vt:lpstr>
      <vt:lpstr>Mitigation</vt:lpstr>
      <vt:lpstr>Safer Statement Construction</vt:lpstr>
      <vt:lpstr>Safer Statement Usage</vt:lpstr>
      <vt:lpstr>Safer Statement Usage</vt:lpstr>
      <vt:lpstr>Safer Statement Usage</vt:lpstr>
      <vt:lpstr>A Few Final Thoughts…</vt:lpstr>
      <vt:lpstr>Conclusion</vt:lpstr>
      <vt:lpstr>Any Questions?</vt:lpstr>
      <vt:lpstr>Thank You!</vt:lpstr>
    </vt:vector>
  </TitlesOfParts>
  <Manager/>
  <Company/>
  <LinksUpToDate>false</LinksUpToDate>
  <SharedDoc>false</SharedDoc>
  <HyperlinkBase>https://ioactive.com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IOActive Corporate PPT template</dc:title>
  <dc:subject/>
  <dc:creator>Nick Dunn</dc:creator>
  <cp:keywords/>
  <dc:description/>
  <cp:lastModifiedBy>nick dunn</cp:lastModifiedBy>
  <cp:revision>420</cp:revision>
  <dcterms:created xsi:type="dcterms:W3CDTF">2019-01-22T03:50:02Z</dcterms:created>
  <dcterms:modified xsi:type="dcterms:W3CDTF">2024-02-15T17:01:25Z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58613ab8-91c5-4c83-bfa9-d08204f2c1dc</vt:lpwstr>
  </property>
  <property fmtid="{D5CDD505-2E9C-101B-9397-08002B2CF9AE}" pid="3" name="ContentTypeId">
    <vt:lpwstr>0x0101004BA4ED8B6AF9B444A839DBF44344475A</vt:lpwstr>
  </property>
</Properties>
</file>